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61" r:id="rId2"/>
    <p:sldId id="360" r:id="rId3"/>
    <p:sldId id="371" r:id="rId4"/>
    <p:sldId id="365" r:id="rId5"/>
    <p:sldId id="359" r:id="rId6"/>
    <p:sldId id="358" r:id="rId7"/>
    <p:sldId id="366" r:id="rId8"/>
    <p:sldId id="357" r:id="rId9"/>
    <p:sldId id="372" r:id="rId10"/>
    <p:sldId id="327" r:id="rId11"/>
    <p:sldId id="367" r:id="rId12"/>
    <p:sldId id="368" r:id="rId13"/>
    <p:sldId id="369" r:id="rId14"/>
    <p:sldId id="370" r:id="rId15"/>
    <p:sldId id="375" r:id="rId16"/>
    <p:sldId id="376" r:id="rId17"/>
    <p:sldId id="373" r:id="rId18"/>
    <p:sldId id="374" r:id="rId19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F96C879-B588-479D-9D8C-A9128D7555C3}">
          <p14:sldIdLst>
            <p14:sldId id="361"/>
            <p14:sldId id="360"/>
            <p14:sldId id="371"/>
            <p14:sldId id="365"/>
            <p14:sldId id="359"/>
            <p14:sldId id="358"/>
            <p14:sldId id="366"/>
            <p14:sldId id="357"/>
            <p14:sldId id="372"/>
            <p14:sldId id="327"/>
            <p14:sldId id="367"/>
            <p14:sldId id="368"/>
            <p14:sldId id="369"/>
            <p14:sldId id="370"/>
            <p14:sldId id="375"/>
            <p14:sldId id="376"/>
            <p14:sldId id="373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AE9"/>
    <a:srgbClr val="010732"/>
    <a:srgbClr val="FFFFFF"/>
    <a:srgbClr val="FD0C50"/>
    <a:srgbClr val="8F115C"/>
    <a:srgbClr val="870A42"/>
    <a:srgbClr val="5014EE"/>
    <a:srgbClr val="DC37C9"/>
    <a:srgbClr val="020B70"/>
    <a:srgbClr val="0F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5033" autoAdjust="0"/>
  </p:normalViewPr>
  <p:slideViewPr>
    <p:cSldViewPr>
      <p:cViewPr varScale="1">
        <p:scale>
          <a:sx n="150" d="100"/>
          <a:sy n="150" d="100"/>
        </p:scale>
        <p:origin x="80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CEA4470-A1CE-40C9-97AE-46C5D996E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B66E2C-33C6-4DC7-8F05-BCE9201265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F663F-B021-4444-81A1-1120ABDC5EBC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CC50B-5828-4062-B078-F56532313F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8A5240-7F09-4DE8-90DB-4290499F77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03A7E-BF1B-435F-A96A-8B92AD3EAA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578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94100-61A2-4108-9B61-B799BA38BE0C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0C5CF-1871-433D-8A4C-409129AA66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049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195736" y="1723812"/>
            <a:ext cx="6408712" cy="1584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E4EAE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Номер и название задачи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2195736" y="411510"/>
            <a:ext cx="4752528" cy="71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E4EAE9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КОМАНДЫ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323528" y="1728022"/>
            <a:ext cx="1440160" cy="1007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194008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2" name="그림 8">
            <a:extLst>
              <a:ext uri="{FF2B5EF4-FFF2-40B4-BE49-F238E27FC236}">
                <a16:creationId xmlns:a16="http://schemas.microsoft.com/office/drawing/2014/main" id="{422C7B66-3591-47D8-8A27-1B9B7395E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01549"/>
            <a:ext cx="4308577" cy="258943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88528"/>
            <a:ext cx="3312368" cy="1958854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75246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69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3" y="1253996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2" y="1798432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4" name="그림 8">
            <a:extLst>
              <a:ext uri="{FF2B5EF4-FFF2-40B4-BE49-F238E27FC236}">
                <a16:creationId xmlns:a16="http://schemas.microsoft.com/office/drawing/2014/main" id="{7A952823-70DE-49B6-A769-960BB8FBD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473474"/>
            <a:ext cx="4356000" cy="3027372"/>
          </a:xfrm>
          <a:prstGeom prst="rect">
            <a:avLst/>
          </a:prstGeom>
        </p:spPr>
      </p:pic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4318215" y="2056563"/>
            <a:ext cx="4141784" cy="2316180"/>
          </a:xfrm>
          <a:custGeom>
            <a:avLst/>
            <a:gdLst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71950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9577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14705"/>
              <a:gd name="connsiteY0" fmla="*/ 384183 h 2305050"/>
              <a:gd name="connsiteX1" fmla="*/ 384183 w 4114705"/>
              <a:gd name="connsiteY1" fmla="*/ 0 h 2305050"/>
              <a:gd name="connsiteX2" fmla="*/ 3719505 w 4114705"/>
              <a:gd name="connsiteY2" fmla="*/ 0 h 2305050"/>
              <a:gd name="connsiteX3" fmla="*/ 4114705 w 4114705"/>
              <a:gd name="connsiteY3" fmla="*/ 215258 h 2305050"/>
              <a:gd name="connsiteX4" fmla="*/ 4100016 w 4114705"/>
              <a:gd name="connsiteY4" fmla="*/ 2075103 h 2305050"/>
              <a:gd name="connsiteX5" fmla="*/ 3877413 w 4114705"/>
              <a:gd name="connsiteY5" fmla="*/ 2305050 h 2305050"/>
              <a:gd name="connsiteX6" fmla="*/ 384183 w 4114705"/>
              <a:gd name="connsiteY6" fmla="*/ 2305050 h 2305050"/>
              <a:gd name="connsiteX7" fmla="*/ 0 w 4114705"/>
              <a:gd name="connsiteY7" fmla="*/ 1920867 h 2305050"/>
              <a:gd name="connsiteX8" fmla="*/ 0 w 4114705"/>
              <a:gd name="connsiteY8" fmla="*/ 384183 h 2305050"/>
              <a:gd name="connsiteX0" fmla="*/ 0 w 4114705"/>
              <a:gd name="connsiteY0" fmla="*/ 395200 h 2316067"/>
              <a:gd name="connsiteX1" fmla="*/ 384183 w 4114705"/>
              <a:gd name="connsiteY1" fmla="*/ 11017 h 2316067"/>
              <a:gd name="connsiteX2" fmla="*/ 3899447 w 4114705"/>
              <a:gd name="connsiteY2" fmla="*/ 0 h 2316067"/>
              <a:gd name="connsiteX3" fmla="*/ 4114705 w 4114705"/>
              <a:gd name="connsiteY3" fmla="*/ 226275 h 2316067"/>
              <a:gd name="connsiteX4" fmla="*/ 4100016 w 4114705"/>
              <a:gd name="connsiteY4" fmla="*/ 2086120 h 2316067"/>
              <a:gd name="connsiteX5" fmla="*/ 3877413 w 4114705"/>
              <a:gd name="connsiteY5" fmla="*/ 2316067 h 2316067"/>
              <a:gd name="connsiteX6" fmla="*/ 384183 w 4114705"/>
              <a:gd name="connsiteY6" fmla="*/ 2316067 h 2316067"/>
              <a:gd name="connsiteX7" fmla="*/ 0 w 4114705"/>
              <a:gd name="connsiteY7" fmla="*/ 1931884 h 2316067"/>
              <a:gd name="connsiteX8" fmla="*/ 0 w 4114705"/>
              <a:gd name="connsiteY8" fmla="*/ 395200 h 2316067"/>
              <a:gd name="connsiteX0" fmla="*/ 0 w 4114705"/>
              <a:gd name="connsiteY0" fmla="*/ 395899 h 2316766"/>
              <a:gd name="connsiteX1" fmla="*/ 384183 w 4114705"/>
              <a:gd name="connsiteY1" fmla="*/ 11716 h 2316766"/>
              <a:gd name="connsiteX2" fmla="*/ 3899447 w 4114705"/>
              <a:gd name="connsiteY2" fmla="*/ 699 h 2316766"/>
              <a:gd name="connsiteX3" fmla="*/ 4114705 w 4114705"/>
              <a:gd name="connsiteY3" fmla="*/ 190251 h 2316766"/>
              <a:gd name="connsiteX4" fmla="*/ 4100016 w 4114705"/>
              <a:gd name="connsiteY4" fmla="*/ 2086819 h 2316766"/>
              <a:gd name="connsiteX5" fmla="*/ 3877413 w 4114705"/>
              <a:gd name="connsiteY5" fmla="*/ 2316766 h 2316766"/>
              <a:gd name="connsiteX6" fmla="*/ 384183 w 4114705"/>
              <a:gd name="connsiteY6" fmla="*/ 2316766 h 2316766"/>
              <a:gd name="connsiteX7" fmla="*/ 0 w 4114705"/>
              <a:gd name="connsiteY7" fmla="*/ 1932583 h 2316766"/>
              <a:gd name="connsiteX8" fmla="*/ 0 w 4114705"/>
              <a:gd name="connsiteY8" fmla="*/ 395899 h 2316766"/>
              <a:gd name="connsiteX0" fmla="*/ 0 w 4116159"/>
              <a:gd name="connsiteY0" fmla="*/ 395899 h 2316766"/>
              <a:gd name="connsiteX1" fmla="*/ 384183 w 4116159"/>
              <a:gd name="connsiteY1" fmla="*/ 11716 h 2316766"/>
              <a:gd name="connsiteX2" fmla="*/ 3932498 w 4116159"/>
              <a:gd name="connsiteY2" fmla="*/ 699 h 2316766"/>
              <a:gd name="connsiteX3" fmla="*/ 4114705 w 4116159"/>
              <a:gd name="connsiteY3" fmla="*/ 190251 h 2316766"/>
              <a:gd name="connsiteX4" fmla="*/ 4100016 w 4116159"/>
              <a:gd name="connsiteY4" fmla="*/ 2086819 h 2316766"/>
              <a:gd name="connsiteX5" fmla="*/ 3877413 w 4116159"/>
              <a:gd name="connsiteY5" fmla="*/ 2316766 h 2316766"/>
              <a:gd name="connsiteX6" fmla="*/ 384183 w 4116159"/>
              <a:gd name="connsiteY6" fmla="*/ 2316766 h 2316766"/>
              <a:gd name="connsiteX7" fmla="*/ 0 w 4116159"/>
              <a:gd name="connsiteY7" fmla="*/ 1932583 h 2316766"/>
              <a:gd name="connsiteX8" fmla="*/ 0 w 4116159"/>
              <a:gd name="connsiteY8" fmla="*/ 395899 h 2316766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0016 w 4116159"/>
              <a:gd name="connsiteY4" fmla="*/ 2086233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88429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387855 w 4119831"/>
              <a:gd name="connsiteY6" fmla="*/ 2316180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7344 w 4123503"/>
              <a:gd name="connsiteY0" fmla="*/ 395313 h 2316180"/>
              <a:gd name="connsiteX1" fmla="*/ 391527 w 4123503"/>
              <a:gd name="connsiteY1" fmla="*/ 11130 h 2316180"/>
              <a:gd name="connsiteX2" fmla="*/ 3939842 w 4123503"/>
              <a:gd name="connsiteY2" fmla="*/ 113 h 2316180"/>
              <a:gd name="connsiteX3" fmla="*/ 4122049 w 4123503"/>
              <a:gd name="connsiteY3" fmla="*/ 200682 h 2316180"/>
              <a:gd name="connsiteX4" fmla="*/ 4111032 w 4123503"/>
              <a:gd name="connsiteY4" fmla="*/ 2104595 h 2316180"/>
              <a:gd name="connsiteX5" fmla="*/ 3895773 w 4123503"/>
              <a:gd name="connsiteY5" fmla="*/ 2316180 h 2316180"/>
              <a:gd name="connsiteX6" fmla="*/ 248308 w 4123503"/>
              <a:gd name="connsiteY6" fmla="*/ 2308835 h 2316180"/>
              <a:gd name="connsiteX7" fmla="*/ 0 w 4123503"/>
              <a:gd name="connsiteY7" fmla="*/ 2130300 h 2316180"/>
              <a:gd name="connsiteX8" fmla="*/ 7344 w 4123503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395313 h 2316180"/>
              <a:gd name="connsiteX0" fmla="*/ 3672 w 4119831"/>
              <a:gd name="connsiteY0" fmla="*/ 197009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97009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82320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07913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627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9947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0 w 4121575"/>
              <a:gd name="connsiteY0" fmla="*/ 198649 h 2316180"/>
              <a:gd name="connsiteX1" fmla="*/ 245599 w 4121575"/>
              <a:gd name="connsiteY1" fmla="*/ 7458 h 2316180"/>
              <a:gd name="connsiteX2" fmla="*/ 3937914 w 4121575"/>
              <a:gd name="connsiteY2" fmla="*/ 113 h 2316180"/>
              <a:gd name="connsiteX3" fmla="*/ 4120121 w 4121575"/>
              <a:gd name="connsiteY3" fmla="*/ 200682 h 2316180"/>
              <a:gd name="connsiteX4" fmla="*/ 4109104 w 4121575"/>
              <a:gd name="connsiteY4" fmla="*/ 2104595 h 2316180"/>
              <a:gd name="connsiteX5" fmla="*/ 3893845 w 4121575"/>
              <a:gd name="connsiteY5" fmla="*/ 2316180 h 2316180"/>
              <a:gd name="connsiteX6" fmla="*/ 246380 w 4121575"/>
              <a:gd name="connsiteY6" fmla="*/ 2308835 h 2316180"/>
              <a:gd name="connsiteX7" fmla="*/ 1744 w 4121575"/>
              <a:gd name="connsiteY7" fmla="*/ 2119283 h 2316180"/>
              <a:gd name="connsiteX8" fmla="*/ 0 w 4121575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19283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1606" h="2316180">
                <a:moveTo>
                  <a:pt x="31" y="198649"/>
                </a:moveTo>
                <a:cubicBezTo>
                  <a:pt x="31" y="-13529"/>
                  <a:pt x="-7540" y="5690"/>
                  <a:pt x="210423" y="7458"/>
                </a:cubicBezTo>
                <a:lnTo>
                  <a:pt x="3937945" y="113"/>
                </a:lnTo>
                <a:cubicBezTo>
                  <a:pt x="4150123" y="113"/>
                  <a:pt x="4120152" y="-11496"/>
                  <a:pt x="4120152" y="200682"/>
                </a:cubicBezTo>
                <a:cubicBezTo>
                  <a:pt x="4116480" y="835320"/>
                  <a:pt x="4112807" y="1478121"/>
                  <a:pt x="4109135" y="2112759"/>
                </a:cubicBezTo>
                <a:cubicBezTo>
                  <a:pt x="4101791" y="2332281"/>
                  <a:pt x="4137177" y="2312508"/>
                  <a:pt x="3896585" y="2316180"/>
                </a:cubicBezTo>
                <a:lnTo>
                  <a:pt x="232870" y="2311556"/>
                </a:lnTo>
                <a:cubicBezTo>
                  <a:pt x="-5014" y="2307884"/>
                  <a:pt x="1775" y="2347790"/>
                  <a:pt x="1775" y="2135612"/>
                </a:cubicBezTo>
                <a:cubicBezTo>
                  <a:pt x="1194" y="1495401"/>
                  <a:pt x="612" y="838860"/>
                  <a:pt x="31" y="198649"/>
                </a:cubicBezTo>
                <a:close/>
              </a:path>
            </a:pathLst>
          </a:custGeom>
        </p:spPr>
        <p:txBody>
          <a:bodyPr lIns="1656000" tIns="396000"/>
          <a:lstStyle>
            <a:lvl1pPr>
              <a:defRPr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31808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683568" y="1999598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683568" y="1574720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cxnSp>
        <p:nvCxnSpPr>
          <p:cNvPr id="24" name="Прямая соединительная линия 23"/>
          <p:cNvCxnSpPr/>
          <p:nvPr userDrawn="1"/>
        </p:nvCxnSpPr>
        <p:spPr>
          <a:xfrm>
            <a:off x="5651167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 userDrawn="1"/>
        </p:nvCxnSpPr>
        <p:spPr>
          <a:xfrm>
            <a:off x="5651167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 userDrawn="1"/>
        </p:nvCxnSpPr>
        <p:spPr>
          <a:xfrm>
            <a:off x="2598333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 userDrawn="1"/>
        </p:nvCxnSpPr>
        <p:spPr>
          <a:xfrm>
            <a:off x="2598333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20"/>
          <p:cNvSpPr>
            <a:spLocks noGrp="1"/>
          </p:cNvSpPr>
          <p:nvPr>
            <p:ph type="body" sz="quarter" idx="13"/>
          </p:nvPr>
        </p:nvSpPr>
        <p:spPr>
          <a:xfrm>
            <a:off x="683568" y="3941201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18"/>
          <p:cNvSpPr>
            <a:spLocks noGrp="1"/>
          </p:cNvSpPr>
          <p:nvPr>
            <p:ph type="body" sz="quarter" idx="14"/>
          </p:nvPr>
        </p:nvSpPr>
        <p:spPr>
          <a:xfrm>
            <a:off x="683568" y="3516323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2" name="Текст 20"/>
          <p:cNvSpPr>
            <a:spLocks noGrp="1"/>
          </p:cNvSpPr>
          <p:nvPr>
            <p:ph type="body" sz="quarter" idx="15"/>
          </p:nvPr>
        </p:nvSpPr>
        <p:spPr>
          <a:xfrm>
            <a:off x="6730242" y="3941201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Текст 18"/>
          <p:cNvSpPr>
            <a:spLocks noGrp="1"/>
          </p:cNvSpPr>
          <p:nvPr>
            <p:ph type="body" sz="quarter" idx="16"/>
          </p:nvPr>
        </p:nvSpPr>
        <p:spPr>
          <a:xfrm>
            <a:off x="6730242" y="3516323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4" name="Текст 20"/>
          <p:cNvSpPr>
            <a:spLocks noGrp="1"/>
          </p:cNvSpPr>
          <p:nvPr>
            <p:ph type="body" sz="quarter" idx="17"/>
          </p:nvPr>
        </p:nvSpPr>
        <p:spPr>
          <a:xfrm>
            <a:off x="6730242" y="1999598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18"/>
          <p:cNvSpPr>
            <a:spLocks noGrp="1"/>
          </p:cNvSpPr>
          <p:nvPr>
            <p:ph type="body" sz="quarter" idx="18"/>
          </p:nvPr>
        </p:nvSpPr>
        <p:spPr>
          <a:xfrm>
            <a:off x="6730242" y="1574720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grpSp>
        <p:nvGrpSpPr>
          <p:cNvPr id="3" name="Группа 2"/>
          <p:cNvGrpSpPr/>
          <p:nvPr userDrawn="1"/>
        </p:nvGrpSpPr>
        <p:grpSpPr>
          <a:xfrm>
            <a:off x="3485360" y="1299946"/>
            <a:ext cx="2029264" cy="3714100"/>
            <a:chOff x="3968086" y="937463"/>
            <a:chExt cx="2336877" cy="4445260"/>
          </a:xfrm>
        </p:grpSpPr>
        <p:pic>
          <p:nvPicPr>
            <p:cNvPr id="19" name="그림 7">
              <a:extLst>
                <a:ext uri="{FF2B5EF4-FFF2-40B4-BE49-F238E27FC236}">
                  <a16:creationId xmlns:a16="http://schemas.microsoft.com/office/drawing/2014/main" id="{98D0599D-7074-48BF-B0BB-683FC0C513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086" y="937463"/>
              <a:ext cx="2336877" cy="4445260"/>
            </a:xfrm>
            <a:prstGeom prst="rect">
              <a:avLst/>
            </a:prstGeom>
          </p:spPr>
        </p:pic>
        <p:pic>
          <p:nvPicPr>
            <p:cNvPr id="23" name="그림 8">
              <a:extLst>
                <a:ext uri="{FF2B5EF4-FFF2-40B4-BE49-F238E27FC236}">
                  <a16:creationId xmlns:a16="http://schemas.microsoft.com/office/drawing/2014/main" id="{CC7C7A64-7912-44C9-A989-35AFE2A7EA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967" y="1144691"/>
              <a:ext cx="1223580" cy="200474"/>
            </a:xfrm>
            <a:prstGeom prst="rect">
              <a:avLst/>
            </a:prstGeom>
          </p:spPr>
        </p:pic>
      </p:grpSp>
      <p:sp>
        <p:nvSpPr>
          <p:cNvPr id="20" name="Рисунок 42"/>
          <p:cNvSpPr>
            <a:spLocks noGrp="1"/>
          </p:cNvSpPr>
          <p:nvPr>
            <p:ph type="pic" sz="quarter" idx="20"/>
          </p:nvPr>
        </p:nvSpPr>
        <p:spPr>
          <a:xfrm>
            <a:off x="3762000" y="1476000"/>
            <a:ext cx="1584000" cy="3294000"/>
          </a:xfrm>
          <a:custGeom>
            <a:avLst/>
            <a:gdLst>
              <a:gd name="connsiteX0" fmla="*/ 0 w 1809538"/>
              <a:gd name="connsiteY0" fmla="*/ 301596 h 3960440"/>
              <a:gd name="connsiteX1" fmla="*/ 301596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79659 w 1809538"/>
              <a:gd name="connsiteY2" fmla="*/ 5976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58844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48487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0 w 1815514"/>
              <a:gd name="connsiteY7" fmla="*/ 3688726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702374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514" h="3954463">
                <a:moveTo>
                  <a:pt x="0" y="301596"/>
                </a:moveTo>
                <a:cubicBezTo>
                  <a:pt x="0" y="135029"/>
                  <a:pt x="81241" y="0"/>
                  <a:pt x="247808" y="0"/>
                </a:cubicBezTo>
                <a:lnTo>
                  <a:pt x="1579659" y="5976"/>
                </a:lnTo>
                <a:cubicBezTo>
                  <a:pt x="1746226" y="5976"/>
                  <a:pt x="1815514" y="111123"/>
                  <a:pt x="1815514" y="277690"/>
                </a:cubicBezTo>
                <a:lnTo>
                  <a:pt x="1815514" y="3702374"/>
                </a:lnTo>
                <a:cubicBezTo>
                  <a:pt x="1815514" y="3868941"/>
                  <a:pt x="1701200" y="3954463"/>
                  <a:pt x="1534633" y="3954463"/>
                </a:cubicBezTo>
                <a:lnTo>
                  <a:pt x="281580" y="3948488"/>
                </a:lnTo>
                <a:cubicBezTo>
                  <a:pt x="115013" y="3948488"/>
                  <a:pt x="6671" y="3882590"/>
                  <a:pt x="6671" y="3716023"/>
                </a:cubicBezTo>
                <a:cubicBezTo>
                  <a:pt x="4447" y="2577881"/>
                  <a:pt x="2224" y="1439738"/>
                  <a:pt x="0" y="301596"/>
                </a:cubicBezTo>
                <a:close/>
              </a:path>
            </a:pathLst>
          </a:custGeom>
        </p:spPr>
        <p:txBody>
          <a:bodyPr lIns="324000" tIns="1008000" rIns="36000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54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597;p59"/>
          <p:cNvGrpSpPr/>
          <p:nvPr userDrawn="1"/>
        </p:nvGrpSpPr>
        <p:grpSpPr>
          <a:xfrm>
            <a:off x="2195736" y="2283718"/>
            <a:ext cx="5292443" cy="1295267"/>
            <a:chOff x="3512551" y="2358282"/>
            <a:chExt cx="1597032" cy="378649"/>
          </a:xfrm>
        </p:grpSpPr>
        <p:grpSp>
          <p:nvGrpSpPr>
            <p:cNvPr id="4" name="Google Shape;598;p59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21" name="Google Shape;599;p5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600;p5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601;p59"/>
              <p:cNvCxnSpPr>
                <a:stCxn id="10" idx="6"/>
                <a:endCxn id="1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604;p59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sp>
            <p:nvSpPr>
              <p:cNvPr id="19" name="Google Shape;603;p59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605;p59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606;p59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2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6" name="Google Shape;607;p59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sp>
            <p:nvSpPr>
              <p:cNvPr id="16" name="Google Shape;610;p59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" name="Google Shape;608;p59"/>
              <p:cNvCxnSpPr>
                <a:stCxn id="17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" name="Google Shape;609;p59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3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7" name="Google Shape;611;p59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sp>
            <p:nvSpPr>
              <p:cNvPr id="13" name="Google Shape;613;p59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612;p59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14;p59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4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8" name="Google Shape;615;p59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sp>
            <p:nvSpPr>
              <p:cNvPr id="10" name="Google Shape;602;p59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616;p59"/>
              <p:cNvCxnSpPr>
                <a:stCxn id="11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Google Shape;617;p59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1</a:t>
                </a:r>
                <a:endParaRPr sz="2000" dirty="0">
                  <a:solidFill>
                    <a:srgbClr val="E4EAE9"/>
                  </a:solidFill>
                  <a:latin typeface="+mn-lt"/>
                  <a:ea typeface="Lexend Deca"/>
                  <a:cs typeface="Lexend Deca"/>
                  <a:sym typeface="Lexend Deca"/>
                </a:endParaRPr>
              </a:p>
            </p:txBody>
          </p:sp>
        </p:grpSp>
      </p:grpSp>
      <p:sp>
        <p:nvSpPr>
          <p:cNvPr id="30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6278722" y="3577959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4763709" y="1746996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25"/>
          <p:cNvSpPr>
            <a:spLocks noGrp="1"/>
          </p:cNvSpPr>
          <p:nvPr>
            <p:ph type="body" sz="quarter" idx="16" hasCustomPrompt="1"/>
          </p:nvPr>
        </p:nvSpPr>
        <p:spPr>
          <a:xfrm>
            <a:off x="3248490" y="3609607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25"/>
          <p:cNvSpPr>
            <a:spLocks noGrp="1"/>
          </p:cNvSpPr>
          <p:nvPr>
            <p:ph type="body" sz="quarter" idx="17" hasCustomPrompt="1"/>
          </p:nvPr>
        </p:nvSpPr>
        <p:spPr>
          <a:xfrm>
            <a:off x="1733975" y="1747353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96895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9" name="Google Shape;2796;p94"/>
          <p:cNvCxnSpPr/>
          <p:nvPr userDrawn="1"/>
        </p:nvCxnSpPr>
        <p:spPr>
          <a:xfrm>
            <a:off x="1810475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797;p94"/>
          <p:cNvCxnSpPr/>
          <p:nvPr userDrawn="1"/>
        </p:nvCxnSpPr>
        <p:spPr>
          <a:xfrm>
            <a:off x="45720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798;p94"/>
          <p:cNvCxnSpPr/>
          <p:nvPr userDrawn="1"/>
        </p:nvCxnSpPr>
        <p:spPr>
          <a:xfrm>
            <a:off x="73335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799;p94"/>
          <p:cNvCxnSpPr>
            <a:stCxn id="41" idx="6"/>
            <a:endCxn id="29" idx="2"/>
          </p:cNvCxnSpPr>
          <p:nvPr userDrawn="1"/>
        </p:nvCxnSpPr>
        <p:spPr>
          <a:xfrm>
            <a:off x="2496275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802;p94"/>
          <p:cNvCxnSpPr>
            <a:stCxn id="29" idx="6"/>
            <a:endCxn id="15" idx="2"/>
          </p:cNvCxnSpPr>
          <p:nvPr userDrawn="1"/>
        </p:nvCxnSpPr>
        <p:spPr>
          <a:xfrm>
            <a:off x="5257788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804;p94"/>
          <p:cNvGrpSpPr/>
          <p:nvPr userDrawn="1"/>
        </p:nvGrpSpPr>
        <p:grpSpPr>
          <a:xfrm>
            <a:off x="6647700" y="1467511"/>
            <a:ext cx="1371600" cy="1371600"/>
            <a:chOff x="6647700" y="1467511"/>
            <a:chExt cx="1371600" cy="1371600"/>
          </a:xfrm>
        </p:grpSpPr>
        <p:sp>
          <p:nvSpPr>
            <p:cNvPr id="15" name="Google Shape;2803;p94"/>
            <p:cNvSpPr/>
            <p:nvPr/>
          </p:nvSpPr>
          <p:spPr>
            <a:xfrm>
              <a:off x="6647700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805;p94"/>
            <p:cNvGrpSpPr/>
            <p:nvPr/>
          </p:nvGrpSpPr>
          <p:grpSpPr>
            <a:xfrm>
              <a:off x="7056554" y="1892699"/>
              <a:ext cx="553953" cy="521208"/>
              <a:chOff x="4754041" y="2231625"/>
              <a:chExt cx="340538" cy="322810"/>
            </a:xfrm>
          </p:grpSpPr>
          <p:sp>
            <p:nvSpPr>
              <p:cNvPr id="17" name="Google Shape;2806;p94"/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07;p94"/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08;p94"/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09;p94"/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810;p94"/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11;p94"/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2;p94"/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13;p94"/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14;p94"/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15;p94"/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16;p94"/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17;p94"/>
          <p:cNvGrpSpPr/>
          <p:nvPr userDrawn="1"/>
        </p:nvGrpSpPr>
        <p:grpSpPr>
          <a:xfrm>
            <a:off x="3886188" y="1467511"/>
            <a:ext cx="1371600" cy="1371600"/>
            <a:chOff x="3886188" y="1467511"/>
            <a:chExt cx="1371600" cy="1371600"/>
          </a:xfrm>
        </p:grpSpPr>
        <p:sp>
          <p:nvSpPr>
            <p:cNvPr id="29" name="Google Shape;2801;p94"/>
            <p:cNvSpPr/>
            <p:nvPr/>
          </p:nvSpPr>
          <p:spPr>
            <a:xfrm>
              <a:off x="3886188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2818;p94"/>
            <p:cNvGrpSpPr/>
            <p:nvPr/>
          </p:nvGrpSpPr>
          <p:grpSpPr>
            <a:xfrm>
              <a:off x="4295043" y="1878980"/>
              <a:ext cx="553898" cy="548646"/>
              <a:chOff x="4078718" y="2222819"/>
              <a:chExt cx="340504" cy="339803"/>
            </a:xfrm>
          </p:grpSpPr>
          <p:sp>
            <p:nvSpPr>
              <p:cNvPr id="31" name="Google Shape;2819;p94"/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820;p94"/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821;p94"/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822;p94"/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823;p94"/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824;p94"/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825;p94"/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26;p94"/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827;p94"/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828;p94"/>
          <p:cNvGrpSpPr/>
          <p:nvPr userDrawn="1"/>
        </p:nvGrpSpPr>
        <p:grpSpPr>
          <a:xfrm>
            <a:off x="1124675" y="1467511"/>
            <a:ext cx="1371600" cy="1371600"/>
            <a:chOff x="1124675" y="1467511"/>
            <a:chExt cx="1371600" cy="1371600"/>
          </a:xfrm>
        </p:grpSpPr>
        <p:sp>
          <p:nvSpPr>
            <p:cNvPr id="41" name="Google Shape;2800;p94"/>
            <p:cNvSpPr/>
            <p:nvPr/>
          </p:nvSpPr>
          <p:spPr>
            <a:xfrm>
              <a:off x="1124675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829;p94"/>
            <p:cNvGrpSpPr/>
            <p:nvPr/>
          </p:nvGrpSpPr>
          <p:grpSpPr>
            <a:xfrm>
              <a:off x="1511329" y="1895334"/>
              <a:ext cx="553898" cy="515932"/>
              <a:chOff x="3385734" y="2233242"/>
              <a:chExt cx="340504" cy="319542"/>
            </a:xfrm>
          </p:grpSpPr>
          <p:sp>
            <p:nvSpPr>
              <p:cNvPr id="43" name="Google Shape;2830;p94"/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831;p94"/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832;p94"/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833;p94"/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834;p94"/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835;p94"/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836;p94"/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837;p94"/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838;p94"/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839;p94"/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840;p94"/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841;p94"/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842;p94"/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43;p94"/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Текст 57"/>
          <p:cNvSpPr>
            <a:spLocks noGrp="1"/>
          </p:cNvSpPr>
          <p:nvPr>
            <p:ph type="body" sz="quarter" idx="11" hasCustomPrompt="1"/>
          </p:nvPr>
        </p:nvSpPr>
        <p:spPr>
          <a:xfrm>
            <a:off x="910362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62" name="Текст 57"/>
          <p:cNvSpPr>
            <a:spLocks noGrp="1"/>
          </p:cNvSpPr>
          <p:nvPr>
            <p:ph type="body" sz="quarter" idx="14" hasCustomPrompt="1"/>
          </p:nvPr>
        </p:nvSpPr>
        <p:spPr>
          <a:xfrm>
            <a:off x="3576731" y="3631672"/>
            <a:ext cx="1980245" cy="1040348"/>
          </a:xfrm>
        </p:spPr>
        <p:txBody>
          <a:bodyPr>
            <a:no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63" name="Текст 57"/>
          <p:cNvSpPr>
            <a:spLocks noGrp="1"/>
          </p:cNvSpPr>
          <p:nvPr>
            <p:ph type="body" sz="quarter" idx="15" hasCustomPrompt="1"/>
          </p:nvPr>
        </p:nvSpPr>
        <p:spPr>
          <a:xfrm>
            <a:off x="6426054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868972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Проблема</a:t>
            </a:r>
          </a:p>
        </p:txBody>
      </p:sp>
      <p:sp>
        <p:nvSpPr>
          <p:cNvPr id="65" name="TextBox 64"/>
          <p:cNvSpPr txBox="1"/>
          <p:nvPr userDrawn="1"/>
        </p:nvSpPr>
        <p:spPr>
          <a:xfrm>
            <a:off x="3053651" y="2923701"/>
            <a:ext cx="301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Альтернативные</a:t>
            </a:r>
            <a:r>
              <a:rPr lang="ru-RU" baseline="0" dirty="0">
                <a:solidFill>
                  <a:srgbClr val="E4EAE9"/>
                </a:solidFill>
              </a:rPr>
              <a:t> решения</a:t>
            </a:r>
            <a:endParaRPr lang="ru-RU" dirty="0">
              <a:solidFill>
                <a:srgbClr val="E4EAE9"/>
              </a:solidFill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6392000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167655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Рисунок 99"/>
          <p:cNvSpPr>
            <a:spLocks noGrp="1"/>
          </p:cNvSpPr>
          <p:nvPr>
            <p:ph type="pic" sz="quarter" idx="10"/>
          </p:nvPr>
        </p:nvSpPr>
        <p:spPr>
          <a:xfrm>
            <a:off x="1043608" y="1491630"/>
            <a:ext cx="2907708" cy="3044225"/>
          </a:xfrm>
          <a:prstGeom prst="flowChartConnector">
            <a:avLst/>
          </a:prstGeom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55" name="그림 15">
            <a:extLst>
              <a:ext uri="{FF2B5EF4-FFF2-40B4-BE49-F238E27FC236}">
                <a16:creationId xmlns:a16="http://schemas.microsoft.com/office/drawing/2014/main" id="{E5E5A732-1242-40D7-8815-B8855AD30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28" y="-1054554"/>
            <a:ext cx="131010" cy="120513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t="48872" r="51169" b="27013"/>
          <a:stretch>
            <a:fillRect/>
          </a:stretch>
        </p:blipFill>
        <p:spPr>
          <a:xfrm rot="8790983">
            <a:off x="3226426" y="2513717"/>
            <a:ext cx="1256714" cy="1240348"/>
          </a:xfrm>
          <a:custGeom>
            <a:avLst/>
            <a:gdLst>
              <a:gd name="connsiteX0" fmla="*/ 628357 w 1256714"/>
              <a:gd name="connsiteY0" fmla="*/ 0 h 1240348"/>
              <a:gd name="connsiteX1" fmla="*/ 1256714 w 1256714"/>
              <a:gd name="connsiteY1" fmla="*/ 620174 h 1240348"/>
              <a:gd name="connsiteX2" fmla="*/ 628357 w 1256714"/>
              <a:gd name="connsiteY2" fmla="*/ 1240348 h 1240348"/>
              <a:gd name="connsiteX3" fmla="*/ 0 w 1256714"/>
              <a:gd name="connsiteY3" fmla="*/ 620174 h 1240348"/>
              <a:gd name="connsiteX4" fmla="*/ 628357 w 1256714"/>
              <a:gd name="connsiteY4" fmla="*/ 0 h 124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714" h="1240348">
                <a:moveTo>
                  <a:pt x="628357" y="0"/>
                </a:moveTo>
                <a:cubicBezTo>
                  <a:pt x="975389" y="0"/>
                  <a:pt x="1256714" y="277661"/>
                  <a:pt x="1256714" y="620174"/>
                </a:cubicBezTo>
                <a:cubicBezTo>
                  <a:pt x="1256714" y="962687"/>
                  <a:pt x="975389" y="1240348"/>
                  <a:pt x="628357" y="1240348"/>
                </a:cubicBezTo>
                <a:cubicBezTo>
                  <a:pt x="281325" y="1240348"/>
                  <a:pt x="0" y="962687"/>
                  <a:pt x="0" y="620174"/>
                </a:cubicBezTo>
                <a:cubicBezTo>
                  <a:pt x="0" y="277661"/>
                  <a:pt x="281325" y="0"/>
                  <a:pt x="628357" y="0"/>
                </a:cubicBezTo>
                <a:close/>
              </a:path>
            </a:pathLst>
          </a:custGeom>
        </p:spPr>
      </p:pic>
      <p:sp>
        <p:nvSpPr>
          <p:cNvPr id="78" name="图形"/>
          <p:cNvSpPr>
            <a:spLocks noChangeArrowheads="1"/>
          </p:cNvSpPr>
          <p:nvPr/>
        </p:nvSpPr>
        <p:spPr bwMode="auto">
          <a:xfrm flipH="1">
            <a:off x="5010444" y="1419622"/>
            <a:ext cx="821112" cy="812023"/>
          </a:xfrm>
          <a:prstGeom prst="ellipse">
            <a:avLst/>
          </a:prstGeom>
          <a:solidFill>
            <a:srgbClr val="6363F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79" name="图形"/>
          <p:cNvSpPr>
            <a:spLocks noChangeArrowheads="1"/>
          </p:cNvSpPr>
          <p:nvPr/>
        </p:nvSpPr>
        <p:spPr bwMode="auto">
          <a:xfrm flipH="1">
            <a:off x="5615474" y="2690045"/>
            <a:ext cx="822094" cy="811053"/>
          </a:xfrm>
          <a:prstGeom prst="ellipse">
            <a:avLst/>
          </a:prstGeom>
          <a:solidFill>
            <a:srgbClr val="010732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80" name="图形"/>
          <p:cNvSpPr>
            <a:spLocks noChangeArrowheads="1"/>
          </p:cNvSpPr>
          <p:nvPr/>
        </p:nvSpPr>
        <p:spPr bwMode="auto">
          <a:xfrm flipH="1">
            <a:off x="4962808" y="3958042"/>
            <a:ext cx="822094" cy="811053"/>
          </a:xfrm>
          <a:prstGeom prst="ellipse">
            <a:avLst/>
          </a:prstGeom>
          <a:solidFill>
            <a:srgbClr val="17073D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6" name="Рисунок 9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4394969" y="2217806"/>
            <a:ext cx="700347" cy="369175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34556">
            <a:off x="4730550" y="2925800"/>
            <a:ext cx="700347" cy="369175"/>
          </a:xfrm>
          <a:prstGeom prst="rect">
            <a:avLst/>
          </a:prstGeom>
        </p:spPr>
      </p:pic>
      <p:sp>
        <p:nvSpPr>
          <p:cNvPr id="84" name="图形"/>
          <p:cNvSpPr>
            <a:spLocks noChangeArrowheads="1"/>
          </p:cNvSpPr>
          <p:nvPr/>
        </p:nvSpPr>
        <p:spPr bwMode="auto">
          <a:xfrm flipH="1">
            <a:off x="3323040" y="2619708"/>
            <a:ext cx="1027372" cy="1014786"/>
          </a:xfrm>
          <a:prstGeom prst="ellipse">
            <a:avLst/>
          </a:prstGeom>
          <a:solidFill>
            <a:srgbClr val="FD0C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8" name="Рисунок 9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11613">
            <a:off x="4312647" y="3684454"/>
            <a:ext cx="700347" cy="369175"/>
          </a:xfrm>
          <a:prstGeom prst="rect">
            <a:avLst/>
          </a:prstGeom>
        </p:spPr>
      </p:pic>
      <p:sp>
        <p:nvSpPr>
          <p:cNvPr id="102" name="Текст 101"/>
          <p:cNvSpPr>
            <a:spLocks noGrp="1"/>
          </p:cNvSpPr>
          <p:nvPr>
            <p:ph type="body" sz="quarter" idx="11" hasCustomPrompt="1"/>
          </p:nvPr>
        </p:nvSpPr>
        <p:spPr>
          <a:xfrm>
            <a:off x="5628216" y="2908221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3" name="Текст 101"/>
          <p:cNvSpPr>
            <a:spLocks noGrp="1"/>
          </p:cNvSpPr>
          <p:nvPr>
            <p:ph type="body" sz="quarter" idx="12" hasCustomPrompt="1"/>
          </p:nvPr>
        </p:nvSpPr>
        <p:spPr>
          <a:xfrm>
            <a:off x="5016324" y="1655288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4" name="Текст 101"/>
          <p:cNvSpPr>
            <a:spLocks noGrp="1"/>
          </p:cNvSpPr>
          <p:nvPr>
            <p:ph type="body" sz="quarter" idx="13" hasCustomPrompt="1"/>
          </p:nvPr>
        </p:nvSpPr>
        <p:spPr>
          <a:xfrm>
            <a:off x="4969179" y="4207242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5" name="Текст 101"/>
          <p:cNvSpPr>
            <a:spLocks noGrp="1"/>
          </p:cNvSpPr>
          <p:nvPr>
            <p:ph type="body" sz="quarter" idx="14" hasCustomPrompt="1"/>
          </p:nvPr>
        </p:nvSpPr>
        <p:spPr>
          <a:xfrm>
            <a:off x="3428311" y="2946080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7469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872149" y="267494"/>
            <a:ext cx="5284423" cy="568920"/>
          </a:xfrm>
        </p:spPr>
        <p:txBody>
          <a:bodyPr>
            <a:normAutofit/>
          </a:bodyPr>
          <a:lstStyle>
            <a:lvl1pPr algn="ctr">
              <a:defRPr sz="2800" baseline="0"/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30" name="Блок-схема: узел 29"/>
          <p:cNvSpPr/>
          <p:nvPr userDrawn="1"/>
        </p:nvSpPr>
        <p:spPr>
          <a:xfrm>
            <a:off x="60474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Блок-схема: узел 31"/>
          <p:cNvSpPr/>
          <p:nvPr userDrawn="1"/>
        </p:nvSpPr>
        <p:spPr>
          <a:xfrm>
            <a:off x="2260926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 56"/>
          <p:cNvSpPr/>
          <p:nvPr userDrawn="1"/>
        </p:nvSpPr>
        <p:spPr>
          <a:xfrm>
            <a:off x="667354" y="2925416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Блок-схема: узел 32"/>
          <p:cNvSpPr/>
          <p:nvPr userDrawn="1"/>
        </p:nvSpPr>
        <p:spPr>
          <a:xfrm>
            <a:off x="3893394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Блок-схема: узел 33"/>
          <p:cNvSpPr/>
          <p:nvPr userDrawn="1"/>
        </p:nvSpPr>
        <p:spPr>
          <a:xfrm>
            <a:off x="5524983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Блок-схема: узел 34"/>
          <p:cNvSpPr/>
          <p:nvPr userDrawn="1"/>
        </p:nvSpPr>
        <p:spPr>
          <a:xfrm>
            <a:off x="715657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Рисунок 4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2002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3" name="Рисунок 4"/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2376205" y="1545634"/>
            <a:ext cx="1152128" cy="108012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4" name="Рисунок 4"/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4008673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Рисунок 4"/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5640262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6" name="Рисунок 4"/>
          <p:cNvSpPr>
            <a:spLocks noGrp="1"/>
          </p:cNvSpPr>
          <p:nvPr userDrawn="1">
            <p:ph type="pic" sz="quarter" idx="29" hasCustomPrompt="1"/>
          </p:nvPr>
        </p:nvSpPr>
        <p:spPr>
          <a:xfrm>
            <a:off x="727185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Текст 17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03848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5" hasCustomPrompt="1"/>
          </p:nvPr>
        </p:nvSpPr>
        <p:spPr>
          <a:xfrm>
            <a:off x="704430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27" name="Полилиния 26"/>
          <p:cNvSpPr/>
          <p:nvPr userDrawn="1"/>
        </p:nvSpPr>
        <p:spPr>
          <a:xfrm>
            <a:off x="2281395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17"/>
          <p:cNvSpPr>
            <a:spLocks noGrp="1"/>
          </p:cNvSpPr>
          <p:nvPr>
            <p:ph type="body" sz="quarter" idx="36" hasCustomPrompt="1"/>
          </p:nvPr>
        </p:nvSpPr>
        <p:spPr>
          <a:xfrm>
            <a:off x="2318213" y="2919042"/>
            <a:ext cx="126759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Полилиния 30"/>
          <p:cNvSpPr/>
          <p:nvPr userDrawn="1"/>
        </p:nvSpPr>
        <p:spPr>
          <a:xfrm>
            <a:off x="3951529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17"/>
          <p:cNvSpPr>
            <a:spLocks noGrp="1"/>
          </p:cNvSpPr>
          <p:nvPr>
            <p:ph type="body" sz="quarter" idx="38" hasCustomPrompt="1"/>
          </p:nvPr>
        </p:nvSpPr>
        <p:spPr>
          <a:xfrm>
            <a:off x="3951529" y="2919042"/>
            <a:ext cx="1260130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8" name="Полилиния 37"/>
          <p:cNvSpPr/>
          <p:nvPr userDrawn="1"/>
        </p:nvSpPr>
        <p:spPr>
          <a:xfrm>
            <a:off x="5548373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Текст 17"/>
          <p:cNvSpPr>
            <a:spLocks noGrp="1"/>
          </p:cNvSpPr>
          <p:nvPr>
            <p:ph type="body" sz="quarter" idx="40" hasCustomPrompt="1"/>
          </p:nvPr>
        </p:nvSpPr>
        <p:spPr>
          <a:xfrm>
            <a:off x="5574133" y="2919042"/>
            <a:ext cx="1262626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1" name="Полилиния 40"/>
          <p:cNvSpPr/>
          <p:nvPr userDrawn="1"/>
        </p:nvSpPr>
        <p:spPr>
          <a:xfrm>
            <a:off x="7190842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Текст 17"/>
          <p:cNvSpPr>
            <a:spLocks noGrp="1"/>
          </p:cNvSpPr>
          <p:nvPr>
            <p:ph type="body" sz="quarter" idx="42" hasCustomPrompt="1"/>
          </p:nvPr>
        </p:nvSpPr>
        <p:spPr>
          <a:xfrm>
            <a:off x="7222656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9" name="Текст 2"/>
          <p:cNvSpPr>
            <a:spLocks noGrp="1"/>
          </p:cNvSpPr>
          <p:nvPr>
            <p:ph type="body" sz="quarter" idx="44" hasCustomPrompt="1"/>
          </p:nvPr>
        </p:nvSpPr>
        <p:spPr>
          <a:xfrm>
            <a:off x="704138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52" name="Текст 2"/>
          <p:cNvSpPr>
            <a:spLocks noGrp="1"/>
          </p:cNvSpPr>
          <p:nvPr>
            <p:ph type="body" sz="quarter" idx="45" hasCustomPrompt="1"/>
          </p:nvPr>
        </p:nvSpPr>
        <p:spPr>
          <a:xfrm>
            <a:off x="704138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56" name="Текст 2"/>
          <p:cNvSpPr>
            <a:spLocks noGrp="1"/>
          </p:cNvSpPr>
          <p:nvPr>
            <p:ph type="body" sz="quarter" idx="49" hasCustomPrompt="1"/>
          </p:nvPr>
        </p:nvSpPr>
        <p:spPr>
          <a:xfrm>
            <a:off x="2319277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68" name="Текст 2"/>
          <p:cNvSpPr>
            <a:spLocks noGrp="1"/>
          </p:cNvSpPr>
          <p:nvPr>
            <p:ph type="body" sz="quarter" idx="50" hasCustomPrompt="1"/>
          </p:nvPr>
        </p:nvSpPr>
        <p:spPr>
          <a:xfrm>
            <a:off x="2318985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69" name="Текст 2"/>
          <p:cNvSpPr>
            <a:spLocks noGrp="1"/>
          </p:cNvSpPr>
          <p:nvPr>
            <p:ph type="body" sz="quarter" idx="51" hasCustomPrompt="1"/>
          </p:nvPr>
        </p:nvSpPr>
        <p:spPr>
          <a:xfrm>
            <a:off x="2318985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0" name="Текст 2"/>
          <p:cNvSpPr>
            <a:spLocks noGrp="1"/>
          </p:cNvSpPr>
          <p:nvPr>
            <p:ph type="body" sz="quarter" idx="52" hasCustomPrompt="1"/>
          </p:nvPr>
        </p:nvSpPr>
        <p:spPr>
          <a:xfrm>
            <a:off x="3951821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1" name="Текст 2"/>
          <p:cNvSpPr>
            <a:spLocks noGrp="1"/>
          </p:cNvSpPr>
          <p:nvPr>
            <p:ph type="body" sz="quarter" idx="53" hasCustomPrompt="1"/>
          </p:nvPr>
        </p:nvSpPr>
        <p:spPr>
          <a:xfrm>
            <a:off x="3951529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2" name="Текст 2"/>
          <p:cNvSpPr>
            <a:spLocks noGrp="1"/>
          </p:cNvSpPr>
          <p:nvPr>
            <p:ph type="body" sz="quarter" idx="54" hasCustomPrompt="1"/>
          </p:nvPr>
        </p:nvSpPr>
        <p:spPr>
          <a:xfrm>
            <a:off x="3951529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3" name="Текст 2"/>
          <p:cNvSpPr>
            <a:spLocks noGrp="1"/>
          </p:cNvSpPr>
          <p:nvPr>
            <p:ph type="body" sz="quarter" idx="55" hasCustomPrompt="1"/>
          </p:nvPr>
        </p:nvSpPr>
        <p:spPr>
          <a:xfrm>
            <a:off x="5574425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4" name="Текст 2"/>
          <p:cNvSpPr>
            <a:spLocks noGrp="1"/>
          </p:cNvSpPr>
          <p:nvPr>
            <p:ph type="body" sz="quarter" idx="56" hasCustomPrompt="1"/>
          </p:nvPr>
        </p:nvSpPr>
        <p:spPr>
          <a:xfrm>
            <a:off x="5574133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5" name="Текст 2"/>
          <p:cNvSpPr>
            <a:spLocks noGrp="1"/>
          </p:cNvSpPr>
          <p:nvPr>
            <p:ph type="body" sz="quarter" idx="57" hasCustomPrompt="1"/>
          </p:nvPr>
        </p:nvSpPr>
        <p:spPr>
          <a:xfrm>
            <a:off x="5574133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6" name="Текст 2"/>
          <p:cNvSpPr>
            <a:spLocks noGrp="1"/>
          </p:cNvSpPr>
          <p:nvPr>
            <p:ph type="body" sz="quarter" idx="58" hasCustomPrompt="1"/>
          </p:nvPr>
        </p:nvSpPr>
        <p:spPr>
          <a:xfrm>
            <a:off x="7218123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7" name="Текст 2"/>
          <p:cNvSpPr>
            <a:spLocks noGrp="1"/>
          </p:cNvSpPr>
          <p:nvPr>
            <p:ph type="body" sz="quarter" idx="59" hasCustomPrompt="1"/>
          </p:nvPr>
        </p:nvSpPr>
        <p:spPr>
          <a:xfrm>
            <a:off x="7217831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8" name="Текст 2"/>
          <p:cNvSpPr>
            <a:spLocks noGrp="1"/>
          </p:cNvSpPr>
          <p:nvPr>
            <p:ph type="body" sz="quarter" idx="60" hasCustomPrompt="1"/>
          </p:nvPr>
        </p:nvSpPr>
        <p:spPr>
          <a:xfrm>
            <a:off x="7217831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183138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90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0635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01.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0635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02.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0115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03.</a:t>
            </a:r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37" hasCustomPrompt="1"/>
          </p:nvPr>
        </p:nvSpPr>
        <p:spPr>
          <a:xfrm>
            <a:off x="140515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9"/>
          <p:cNvSpPr>
            <a:spLocks noGrp="1"/>
          </p:cNvSpPr>
          <p:nvPr>
            <p:ph type="body" sz="quarter" idx="38" hasCustomPrompt="1"/>
          </p:nvPr>
        </p:nvSpPr>
        <p:spPr>
          <a:xfrm>
            <a:off x="140515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39" hasCustomPrompt="1"/>
          </p:nvPr>
        </p:nvSpPr>
        <p:spPr>
          <a:xfrm>
            <a:off x="139063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40" hasCustomPrompt="1"/>
          </p:nvPr>
        </p:nvSpPr>
        <p:spPr>
          <a:xfrm>
            <a:off x="139063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41" hasCustomPrompt="1"/>
          </p:nvPr>
        </p:nvSpPr>
        <p:spPr>
          <a:xfrm>
            <a:off x="139063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42" hasCustomPrompt="1"/>
          </p:nvPr>
        </p:nvSpPr>
        <p:spPr>
          <a:xfrm>
            <a:off x="139063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57980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04.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7980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05.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57460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06.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3" hasCustomPrompt="1"/>
          </p:nvPr>
        </p:nvSpPr>
        <p:spPr>
          <a:xfrm>
            <a:off x="537860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4" hasCustomPrompt="1"/>
          </p:nvPr>
        </p:nvSpPr>
        <p:spPr>
          <a:xfrm>
            <a:off x="537860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45" hasCustomPrompt="1"/>
          </p:nvPr>
        </p:nvSpPr>
        <p:spPr>
          <a:xfrm>
            <a:off x="536408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46" hasCustomPrompt="1"/>
          </p:nvPr>
        </p:nvSpPr>
        <p:spPr>
          <a:xfrm>
            <a:off x="536408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9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536408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48" hasCustomPrompt="1"/>
          </p:nvPr>
        </p:nvSpPr>
        <p:spPr>
          <a:xfrm>
            <a:off x="536408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4994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1" t="29000" r="40550" b="47200"/>
          <a:stretch>
            <a:fillRect/>
          </a:stretch>
        </p:blipFill>
        <p:spPr>
          <a:xfrm>
            <a:off x="539552" y="1491630"/>
            <a:ext cx="4896544" cy="1224136"/>
          </a:xfrm>
          <a:custGeom>
            <a:avLst/>
            <a:gdLst>
              <a:gd name="connsiteX0" fmla="*/ 0 w 4896544"/>
              <a:gd name="connsiteY0" fmla="*/ 0 h 1224136"/>
              <a:gd name="connsiteX1" fmla="*/ 4896544 w 4896544"/>
              <a:gd name="connsiteY1" fmla="*/ 0 h 1224136"/>
              <a:gd name="connsiteX2" fmla="*/ 4896544 w 4896544"/>
              <a:gd name="connsiteY2" fmla="*/ 1224136 h 1224136"/>
              <a:gd name="connsiteX3" fmla="*/ 0 w 4896544"/>
              <a:gd name="connsiteY3" fmla="*/ 1224136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1224136">
                <a:moveTo>
                  <a:pt x="0" y="0"/>
                </a:moveTo>
                <a:lnTo>
                  <a:pt x="4896544" y="0"/>
                </a:lnTo>
                <a:lnTo>
                  <a:pt x="4896544" y="1224136"/>
                </a:lnTo>
                <a:lnTo>
                  <a:pt x="0" y="1224136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539552" y="1491630"/>
            <a:ext cx="4896544" cy="1224136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5580111" y="1492250"/>
            <a:ext cx="2952702" cy="1655564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1"/>
          </p:nvPr>
        </p:nvSpPr>
        <p:spPr>
          <a:xfrm>
            <a:off x="5580111" y="3291830"/>
            <a:ext cx="2952701" cy="151194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>
          <a:xfrm>
            <a:off x="539750" y="2859088"/>
            <a:ext cx="4895850" cy="1944687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8" y="1563688"/>
            <a:ext cx="4752975" cy="287337"/>
          </a:xfrm>
        </p:spPr>
        <p:txBody>
          <a:bodyPr/>
          <a:lstStyle>
            <a:lvl1pPr algn="ct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611187" y="1933053"/>
            <a:ext cx="4752975" cy="7107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4456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59632" y="1923678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 userDrawn="1"/>
        </p:nvCxnSpPr>
        <p:spPr>
          <a:xfrm>
            <a:off x="1259632" y="2355726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1259632" y="2787774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 userDrawn="1"/>
        </p:nvCxnSpPr>
        <p:spPr>
          <a:xfrm>
            <a:off x="1259632" y="3219822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 userDrawn="1"/>
        </p:nvCxnSpPr>
        <p:spPr>
          <a:xfrm>
            <a:off x="1259632" y="3651870"/>
            <a:ext cx="338437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1780010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55576" y="2140049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75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55576" y="2572097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3004145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</a:t>
            </a:r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3436193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5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1583668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2015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2771800" y="3723877"/>
            <a:ext cx="524696" cy="216025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2020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17" hasCustomPrompt="1"/>
          </p:nvPr>
        </p:nvSpPr>
        <p:spPr>
          <a:xfrm>
            <a:off x="3851920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2022</a:t>
            </a:r>
          </a:p>
        </p:txBody>
      </p:sp>
      <p:sp>
        <p:nvSpPr>
          <p:cNvPr id="25" name="Полилиния 24"/>
          <p:cNvSpPr/>
          <p:nvPr userDrawn="1"/>
        </p:nvSpPr>
        <p:spPr>
          <a:xfrm>
            <a:off x="3021190" y="1959681"/>
            <a:ext cx="272668" cy="1692188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лилиния 25"/>
          <p:cNvSpPr/>
          <p:nvPr userDrawn="1"/>
        </p:nvSpPr>
        <p:spPr>
          <a:xfrm>
            <a:off x="4101310" y="3436193"/>
            <a:ext cx="254666" cy="215675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 userDrawn="1"/>
        </p:nvSpPr>
        <p:spPr>
          <a:xfrm>
            <a:off x="1827497" y="2859781"/>
            <a:ext cx="272668" cy="792087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 userDrawn="1"/>
        </p:nvSpPr>
        <p:spPr>
          <a:xfrm>
            <a:off x="2771800" y="2498271"/>
            <a:ext cx="252028" cy="115359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 userDrawn="1"/>
        </p:nvSpPr>
        <p:spPr>
          <a:xfrm>
            <a:off x="1575469" y="3147815"/>
            <a:ext cx="252028" cy="504054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 userDrawn="1"/>
        </p:nvSpPr>
        <p:spPr>
          <a:xfrm>
            <a:off x="3849941" y="2859781"/>
            <a:ext cx="251369" cy="79208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31"/>
          <p:cNvSpPr/>
          <p:nvPr userDrawn="1"/>
        </p:nvSpPr>
        <p:spPr>
          <a:xfrm>
            <a:off x="5199432" y="1593923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18"/>
          </p:nvPr>
        </p:nvSpPr>
        <p:spPr>
          <a:xfrm>
            <a:off x="5291708" y="1971599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35"/>
          <p:cNvSpPr>
            <a:spLocks noGrp="1"/>
          </p:cNvSpPr>
          <p:nvPr>
            <p:ph type="body" sz="quarter" idx="21"/>
          </p:nvPr>
        </p:nvSpPr>
        <p:spPr>
          <a:xfrm>
            <a:off x="5291708" y="1658357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Скругленный прямоугольник 43"/>
          <p:cNvSpPr/>
          <p:nvPr userDrawn="1"/>
        </p:nvSpPr>
        <p:spPr>
          <a:xfrm>
            <a:off x="5199432" y="2420160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Текст 35"/>
          <p:cNvSpPr>
            <a:spLocks noGrp="1"/>
          </p:cNvSpPr>
          <p:nvPr>
            <p:ph type="body" sz="quarter" idx="22"/>
          </p:nvPr>
        </p:nvSpPr>
        <p:spPr>
          <a:xfrm>
            <a:off x="5291708" y="2797836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3"/>
          </p:nvPr>
        </p:nvSpPr>
        <p:spPr>
          <a:xfrm>
            <a:off x="5291708" y="2484594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7" name="Скругленный прямоугольник 46"/>
          <p:cNvSpPr/>
          <p:nvPr userDrawn="1"/>
        </p:nvSpPr>
        <p:spPr>
          <a:xfrm>
            <a:off x="5199432" y="3246397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24"/>
          </p:nvPr>
        </p:nvSpPr>
        <p:spPr>
          <a:xfrm>
            <a:off x="5291708" y="3624073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25"/>
          </p:nvPr>
        </p:nvSpPr>
        <p:spPr>
          <a:xfrm>
            <a:off x="5291708" y="3310831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7547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/>
          <p:cNvSpPr/>
          <p:nvPr userDrawn="1"/>
        </p:nvSpPr>
        <p:spPr>
          <a:xfrm>
            <a:off x="6300192" y="127560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190770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 userDrawn="1"/>
        </p:nvCxnSpPr>
        <p:spPr>
          <a:xfrm>
            <a:off x="2621628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 userDrawn="1"/>
        </p:nvCxnSpPr>
        <p:spPr>
          <a:xfrm>
            <a:off x="334786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 userDrawn="1"/>
        </p:nvCxnSpPr>
        <p:spPr>
          <a:xfrm>
            <a:off x="4013907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 userDrawn="1"/>
        </p:nvCxnSpPr>
        <p:spPr>
          <a:xfrm>
            <a:off x="4716016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683568" y="1419622"/>
            <a:ext cx="720080" cy="3024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Куб 7"/>
          <p:cNvSpPr/>
          <p:nvPr userDrawn="1"/>
        </p:nvSpPr>
        <p:spPr>
          <a:xfrm>
            <a:off x="971600" y="1707654"/>
            <a:ext cx="3312368" cy="432048"/>
          </a:xfrm>
          <a:prstGeom prst="cube">
            <a:avLst/>
          </a:prstGeom>
          <a:solidFill>
            <a:srgbClr val="FD0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Куб 8"/>
          <p:cNvSpPr/>
          <p:nvPr userDrawn="1"/>
        </p:nvSpPr>
        <p:spPr>
          <a:xfrm>
            <a:off x="971600" y="2370382"/>
            <a:ext cx="2160240" cy="432000"/>
          </a:xfrm>
          <a:prstGeom prst="cube">
            <a:avLst/>
          </a:prstGeom>
          <a:solidFill>
            <a:srgbClr val="636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Куб 9"/>
          <p:cNvSpPr/>
          <p:nvPr userDrawn="1"/>
        </p:nvSpPr>
        <p:spPr>
          <a:xfrm>
            <a:off x="971600" y="3033110"/>
            <a:ext cx="2520280" cy="432000"/>
          </a:xfrm>
          <a:prstGeom prst="cube">
            <a:avLst/>
          </a:prstGeom>
          <a:solidFill>
            <a:srgbClr val="0F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Куб 10"/>
          <p:cNvSpPr/>
          <p:nvPr userDrawn="1"/>
        </p:nvSpPr>
        <p:spPr>
          <a:xfrm>
            <a:off x="971600" y="3695838"/>
            <a:ext cx="2808312" cy="432000"/>
          </a:xfrm>
          <a:prstGeom prst="cube">
            <a:avLst/>
          </a:prstGeom>
          <a:solidFill>
            <a:srgbClr val="DC3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452" y="4516314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165561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500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69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1000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09577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1500</a:t>
            </a:r>
          </a:p>
        </p:txBody>
      </p:sp>
      <p:sp>
        <p:nvSpPr>
          <p:cNvPr id="22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3748607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2000</a:t>
            </a:r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445955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2500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6" hasCustomPrompt="1"/>
          </p:nvPr>
        </p:nvSpPr>
        <p:spPr>
          <a:xfrm>
            <a:off x="6403947" y="1275606"/>
            <a:ext cx="2272508" cy="315609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4"/>
          <p:cNvSpPr>
            <a:spLocks noGrp="1"/>
          </p:cNvSpPr>
          <p:nvPr>
            <p:ph type="body" sz="quarter" idx="17" hasCustomPrompt="1"/>
          </p:nvPr>
        </p:nvSpPr>
        <p:spPr>
          <a:xfrm>
            <a:off x="6403947" y="159121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Скругленный прямоугольник 27"/>
          <p:cNvSpPr/>
          <p:nvPr userDrawn="1"/>
        </p:nvSpPr>
        <p:spPr>
          <a:xfrm>
            <a:off x="6300192" y="213987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кругленный прямоугольник 28"/>
          <p:cNvSpPr/>
          <p:nvPr userDrawn="1"/>
        </p:nvSpPr>
        <p:spPr>
          <a:xfrm>
            <a:off x="6300192" y="300414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/>
          <p:cNvSpPr/>
          <p:nvPr userDrawn="1"/>
        </p:nvSpPr>
        <p:spPr>
          <a:xfrm>
            <a:off x="6300192" y="386841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24"/>
          <p:cNvSpPr>
            <a:spLocks noGrp="1"/>
          </p:cNvSpPr>
          <p:nvPr>
            <p:ph type="body" sz="quarter" idx="18" hasCustomPrompt="1"/>
          </p:nvPr>
        </p:nvSpPr>
        <p:spPr>
          <a:xfrm>
            <a:off x="6403947" y="2138886"/>
            <a:ext cx="2272508" cy="315609"/>
          </a:xfrm>
        </p:spPr>
        <p:txBody>
          <a:bodyPr/>
          <a:lstStyle>
            <a:lvl1pPr algn="r">
              <a:defRPr>
                <a:solidFill>
                  <a:srgbClr val="6363F3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7" name="Текст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03947" y="245449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8" name="Текст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03947" y="2996396"/>
            <a:ext cx="2272508" cy="315609"/>
          </a:xfrm>
        </p:spPr>
        <p:txBody>
          <a:bodyPr/>
          <a:lstStyle>
            <a:lvl1pPr algn="r">
              <a:defRPr>
                <a:solidFill>
                  <a:srgbClr val="0FA6FB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9" name="Текст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03947" y="331200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0" name="Текст 24"/>
          <p:cNvSpPr>
            <a:spLocks noGrp="1"/>
          </p:cNvSpPr>
          <p:nvPr>
            <p:ph type="body" sz="quarter" idx="22" hasCustomPrompt="1"/>
          </p:nvPr>
        </p:nvSpPr>
        <p:spPr>
          <a:xfrm>
            <a:off x="6403947" y="3868242"/>
            <a:ext cx="2272508" cy="315609"/>
          </a:xfrm>
        </p:spPr>
        <p:txBody>
          <a:bodyPr/>
          <a:lstStyle>
            <a:lvl1pPr algn="r">
              <a:defRPr>
                <a:solidFill>
                  <a:srgbClr val="DC37C9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1" name="Текст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03947" y="4183851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895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21202" y="1534457"/>
            <a:ext cx="2592288" cy="1872208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695;p63"/>
          <p:cNvSpPr/>
          <p:nvPr userDrawn="1"/>
        </p:nvSpPr>
        <p:spPr>
          <a:xfrm>
            <a:off x="7092280" y="1707654"/>
            <a:ext cx="1152128" cy="210359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4A853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1" y="1660797"/>
            <a:ext cx="2191743" cy="129614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44" y="1851670"/>
            <a:ext cx="1080000" cy="1771902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cxnSp>
        <p:nvCxnSpPr>
          <p:cNvPr id="17" name="Google Shape;2481;p84"/>
          <p:cNvCxnSpPr>
            <a:stCxn id="22" idx="3"/>
          </p:cNvCxnSpPr>
          <p:nvPr userDrawn="1"/>
        </p:nvCxnSpPr>
        <p:spPr>
          <a:xfrm flipV="1">
            <a:off x="5690121" y="3214310"/>
            <a:ext cx="1579623" cy="45520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4067944" y="1310546"/>
            <a:ext cx="2054225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3635895" y="3955550"/>
            <a:ext cx="2054225" cy="992464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3635896" y="3494095"/>
            <a:ext cx="2054225" cy="350838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4089766" y="1759965"/>
            <a:ext cx="2054225" cy="1162024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" name="Google Shape;2481;p84"/>
          <p:cNvCxnSpPr>
            <a:stCxn id="19" idx="1"/>
          </p:cNvCxnSpPr>
          <p:nvPr userDrawn="1"/>
        </p:nvCxnSpPr>
        <p:spPr>
          <a:xfrm rot="10800000" flipV="1">
            <a:off x="2665636" y="1485965"/>
            <a:ext cx="1402308" cy="52302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17492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716016" y="1673766"/>
            <a:ext cx="3456384" cy="2541192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55" y="1849286"/>
            <a:ext cx="2974905" cy="175928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0795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2"/>
            <a:r>
              <a:rPr lang="ru-RU" dirty="0"/>
              <a:t>Четвертый уровень</a:t>
            </a:r>
            <a:endParaRPr lang="en-US" dirty="0"/>
          </a:p>
          <a:p>
            <a:pPr lvl="2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64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9" r:id="rId4"/>
    <p:sldLayoutId id="2147483692" r:id="rId5"/>
    <p:sldLayoutId id="2147483680" r:id="rId6"/>
    <p:sldLayoutId id="2147483682" r:id="rId7"/>
    <p:sldLayoutId id="2147483681" r:id="rId8"/>
    <p:sldLayoutId id="2147483686" r:id="rId9"/>
    <p:sldLayoutId id="2147483688" r:id="rId10"/>
    <p:sldLayoutId id="2147483689" r:id="rId11"/>
    <p:sldLayoutId id="2147483690" r:id="rId12"/>
    <p:sldLayoutId id="2147483683" r:id="rId13"/>
    <p:sldLayoutId id="2147483684" r:id="rId14"/>
    <p:sldLayoutId id="2147483685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rgbClr val="E4EAE9"/>
          </a:solidFill>
          <a:latin typeface="+mj-lt"/>
          <a:ea typeface="+mj-ea"/>
          <a:cs typeface="+mj-cs"/>
        </a:defRPr>
      </a:lvl1pPr>
    </p:titleStyle>
    <p:bodyStyle>
      <a:lvl1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600" kern="1200">
          <a:solidFill>
            <a:srgbClr val="E4EAE9"/>
          </a:solidFill>
          <a:latin typeface="+mn-lt"/>
          <a:ea typeface="+mn-ea"/>
          <a:cs typeface="+mn-cs"/>
        </a:defRPr>
      </a:lvl1pPr>
      <a:lvl2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400" kern="1200">
          <a:solidFill>
            <a:srgbClr val="E4EAE9"/>
          </a:solidFill>
          <a:latin typeface="+mn-lt"/>
          <a:ea typeface="+mn-ea"/>
          <a:cs typeface="+mn-cs"/>
        </a:defRPr>
      </a:lvl2pPr>
      <a:lvl3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hyperlink" Target="https://drive.google.com/file/d/1Kt-ilmJ1Mwi3OKsWA2N3ReTMbM309CXp/view?usp=shar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drive.google.com/file/d/1SgsU4r3Gr34sgPTUM1cs1q7di0dvHlhr/view?usp=sharin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docs.google.com/document/d/1wPX5Wk80xtDoV3U6kHj0mLAGXLsyUYc-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fricanFoxes/leaders2022" TargetMode="External"/><Relationship Id="rId5" Type="http://schemas.openxmlformats.org/officeDocument/2006/relationships/hyperlink" Target="https://africanfox.ru/" TargetMode="Externa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jpeg"/><Relationship Id="rId7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ussia.duck.consulting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nextgis.ru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andex.ru/dev/maps/?p=realty" TargetMode="External"/><Relationship Id="rId5" Type="http://schemas.openxmlformats.org/officeDocument/2006/relationships/hyperlink" Target="https://dev.2gis.ru/" TargetMode="External"/><Relationship Id="rId10" Type="http://schemas.openxmlformats.org/officeDocument/2006/relationships/hyperlink" Target="https://building-info.ru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data.mos.r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ЗАДАЧА №10</a:t>
            </a:r>
          </a:p>
          <a:p>
            <a:r>
              <a:rPr lang="ru-RU" dirty="0">
                <a:latin typeface="Montserrat" panose="00000500000000000000" pitchFamily="50" charset="-52"/>
              </a:rPr>
              <a:t>РЕКОМЕНДАТЕЛЬНЫЙ СЕРВИС ДЛЯ ОПРЕДЕЛЕНИЯ ОПТИМАЛЬНЫХ МЕСТ РАЗМЕЩЕНИЯ ПОСТАМАТОВ В РАМКАХ ПРОЕКТА «МОСКОВСКИЙ ПОСТАМАТ»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latin typeface="Montserrat" panose="00000500000000000000" pitchFamily="50" charset="-52"/>
              </a:rPr>
              <a:t>Африканские лисы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12" name="Рисунок 11">
            <a:hlinkClick r:id="rId5"/>
            <a:extLst>
              <a:ext uri="{FF2B5EF4-FFF2-40B4-BE49-F238E27FC236}">
                <a16:creationId xmlns:a16="http://schemas.microsoft.com/office/drawing/2014/main" id="{99401572-6E13-4391-AA24-9E40FF2958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04424"/>
            <a:ext cx="1552953" cy="351302"/>
          </a:xfrm>
          <a:prstGeom prst="rect">
            <a:avLst/>
          </a:prstGeom>
        </p:spPr>
      </p:pic>
      <p:pic>
        <p:nvPicPr>
          <p:cNvPr id="13" name="Рисунок 12">
            <a:hlinkClick r:id="rId7"/>
            <a:extLst>
              <a:ext uri="{FF2B5EF4-FFF2-40B4-BE49-F238E27FC236}">
                <a16:creationId xmlns:a16="http://schemas.microsoft.com/office/drawing/2014/main" id="{719934C8-0BD0-4794-B46A-29D9099BCA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8" y="2515900"/>
            <a:ext cx="448676" cy="411596"/>
          </a:xfrm>
          <a:prstGeom prst="rect">
            <a:avLst/>
          </a:prstGeom>
        </p:spPr>
      </p:pic>
      <p:grpSp>
        <p:nvGrpSpPr>
          <p:cNvPr id="10" name="Google Shape;8133;p52">
            <a:extLst>
              <a:ext uri="{FF2B5EF4-FFF2-40B4-BE49-F238E27FC236}">
                <a16:creationId xmlns:a16="http://schemas.microsoft.com/office/drawing/2014/main" id="{5EFAB07C-B29D-4087-A7C5-393624F18F20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4" name="Google Shape;8134;p52">
              <a:extLst>
                <a:ext uri="{FF2B5EF4-FFF2-40B4-BE49-F238E27FC236}">
                  <a16:creationId xmlns:a16="http://schemas.microsoft.com/office/drawing/2014/main" id="{864DE3F0-8BEB-45F4-B70F-5F929B2A5F14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35;p52">
              <a:extLst>
                <a:ext uri="{FF2B5EF4-FFF2-40B4-BE49-F238E27FC236}">
                  <a16:creationId xmlns:a16="http://schemas.microsoft.com/office/drawing/2014/main" id="{E00DABED-3BE0-4041-B50C-D11CD2851266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36;p52">
              <a:extLst>
                <a:ext uri="{FF2B5EF4-FFF2-40B4-BE49-F238E27FC236}">
                  <a16:creationId xmlns:a16="http://schemas.microsoft.com/office/drawing/2014/main" id="{5B9C0640-6183-4D12-810C-FA46834E434C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7;p52">
              <a:extLst>
                <a:ext uri="{FF2B5EF4-FFF2-40B4-BE49-F238E27FC236}">
                  <a16:creationId xmlns:a16="http://schemas.microsoft.com/office/drawing/2014/main" id="{150486F3-033C-4541-86B2-CCE281ECE984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38;p52">
              <a:extLst>
                <a:ext uri="{FF2B5EF4-FFF2-40B4-BE49-F238E27FC236}">
                  <a16:creationId xmlns:a16="http://schemas.microsoft.com/office/drawing/2014/main" id="{A79AA41E-1DD9-453B-A731-84F727EE1815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39;p52">
              <a:extLst>
                <a:ext uri="{FF2B5EF4-FFF2-40B4-BE49-F238E27FC236}">
                  <a16:creationId xmlns:a16="http://schemas.microsoft.com/office/drawing/2014/main" id="{6A554DBD-0978-446A-AB3D-8DBE768837A1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581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D2109F3-FBDD-4030-AE06-BAFED1BAF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43500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D437857C-7DEB-4CD9-90C7-F823CD0B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</p:spPr>
        <p:txBody>
          <a:bodyPr/>
          <a:lstStyle/>
          <a:p>
            <a:r>
              <a:rPr lang="ru-RU" dirty="0">
                <a:latin typeface="Montserrat" panose="00000500000000000000" pitchFamily="50" charset="-52"/>
              </a:rPr>
              <a:t>Архитектура решения</a:t>
            </a:r>
          </a:p>
        </p:txBody>
      </p:sp>
      <p:sp>
        <p:nvSpPr>
          <p:cNvPr id="23" name="Текст 5">
            <a:extLst>
              <a:ext uri="{FF2B5EF4-FFF2-40B4-BE49-F238E27FC236}">
                <a16:creationId xmlns:a16="http://schemas.microsoft.com/office/drawing/2014/main" id="{5D7DF8FD-948C-4467-8AAC-2228DAE4CF2B}"/>
              </a:ext>
            </a:extLst>
          </p:cNvPr>
          <p:cNvSpPr txBox="1">
            <a:spLocks/>
          </p:cNvSpPr>
          <p:nvPr/>
        </p:nvSpPr>
        <p:spPr>
          <a:xfrm>
            <a:off x="485228" y="1044649"/>
            <a:ext cx="2844951" cy="28733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500" dirty="0">
                <a:solidFill>
                  <a:srgbClr val="FD0C50"/>
                </a:solidFill>
                <a:latin typeface="Montserrat" panose="00000500000000000000" pitchFamily="50" charset="-52"/>
              </a:rPr>
              <a:t>Текущая</a:t>
            </a: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FCFD973E-A637-42FA-B70E-F8299E523450}"/>
              </a:ext>
            </a:extLst>
          </p:cNvPr>
          <p:cNvSpPr txBox="1">
            <a:spLocks/>
          </p:cNvSpPr>
          <p:nvPr/>
        </p:nvSpPr>
        <p:spPr>
          <a:xfrm>
            <a:off x="5508103" y="1054393"/>
            <a:ext cx="2916959" cy="287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60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FD0C50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Montserrat" panose="00000500000000000000" pitchFamily="50" charset="-52"/>
              </a:rPr>
              <a:t>Целевая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1B2FDF6-ED41-4F76-98E3-158FE0FC25DF}"/>
              </a:ext>
            </a:extLst>
          </p:cNvPr>
          <p:cNvSpPr/>
          <p:nvPr/>
        </p:nvSpPr>
        <p:spPr>
          <a:xfrm>
            <a:off x="395536" y="1586605"/>
            <a:ext cx="3456384" cy="2958212"/>
          </a:xfrm>
          <a:prstGeom prst="roundRect">
            <a:avLst>
              <a:gd name="adj" fmla="val 6505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41FC1E-4A5A-4FFB-88C9-CCA6F0DB4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1" y="1839337"/>
            <a:ext cx="3241747" cy="2097855"/>
          </a:xfrm>
          <a:prstGeom prst="rect">
            <a:avLst/>
          </a:prstGeom>
        </p:spPr>
      </p:pic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02CE42F9-C0E4-4CBE-A1B3-AD039440B00D}"/>
              </a:ext>
            </a:extLst>
          </p:cNvPr>
          <p:cNvSpPr/>
          <p:nvPr/>
        </p:nvSpPr>
        <p:spPr>
          <a:xfrm>
            <a:off x="5292080" y="1639907"/>
            <a:ext cx="3456384" cy="2958212"/>
          </a:xfrm>
          <a:prstGeom prst="roundRect">
            <a:avLst>
              <a:gd name="adj" fmla="val 6505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1E5263-93AF-4758-82D2-7E988AC40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81" y="1779662"/>
            <a:ext cx="3169098" cy="2413552"/>
          </a:xfrm>
          <a:prstGeom prst="rect">
            <a:avLst/>
          </a:prstGeom>
        </p:spPr>
      </p:pic>
      <p:grpSp>
        <p:nvGrpSpPr>
          <p:cNvPr id="14" name="Google Shape;8133;p52">
            <a:extLst>
              <a:ext uri="{FF2B5EF4-FFF2-40B4-BE49-F238E27FC236}">
                <a16:creationId xmlns:a16="http://schemas.microsoft.com/office/drawing/2014/main" id="{24B8430B-D297-40F6-B1A6-7B029E85378E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9" name="Google Shape;8134;p52">
              <a:extLst>
                <a:ext uri="{FF2B5EF4-FFF2-40B4-BE49-F238E27FC236}">
                  <a16:creationId xmlns:a16="http://schemas.microsoft.com/office/drawing/2014/main" id="{22606167-A80F-41A6-BC1D-5ABF471DF50D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35;p52">
              <a:extLst>
                <a:ext uri="{FF2B5EF4-FFF2-40B4-BE49-F238E27FC236}">
                  <a16:creationId xmlns:a16="http://schemas.microsoft.com/office/drawing/2014/main" id="{D3C137A4-0139-4556-BDB5-3AEEF3257EA9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36;p52">
              <a:extLst>
                <a:ext uri="{FF2B5EF4-FFF2-40B4-BE49-F238E27FC236}">
                  <a16:creationId xmlns:a16="http://schemas.microsoft.com/office/drawing/2014/main" id="{452A76B8-A32A-4343-B321-246C7E3B7A2B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37;p52">
              <a:extLst>
                <a:ext uri="{FF2B5EF4-FFF2-40B4-BE49-F238E27FC236}">
                  <a16:creationId xmlns:a16="http://schemas.microsoft.com/office/drawing/2014/main" id="{CADEEA4A-B1DC-4913-A05A-8FC58626F970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38;p52">
              <a:extLst>
                <a:ext uri="{FF2B5EF4-FFF2-40B4-BE49-F238E27FC236}">
                  <a16:creationId xmlns:a16="http://schemas.microsoft.com/office/drawing/2014/main" id="{0C4D13AA-8EF6-4807-BCBD-9A40003A5248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39;p52">
              <a:extLst>
                <a:ext uri="{FF2B5EF4-FFF2-40B4-BE49-F238E27FC236}">
                  <a16:creationId xmlns:a16="http://schemas.microsoft.com/office/drawing/2014/main" id="{CB2B1C2C-9547-4691-89AB-461647E2DD03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617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Пользовательский интерфейс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Montserrat" panose="00000500000000000000" pitchFamily="50" charset="-52"/>
              </a:rPr>
              <a:t>Главное окно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/>
          </p:nvPr>
        </p:nvSpPr>
        <p:spPr>
          <a:xfrm>
            <a:off x="467544" y="1798432"/>
            <a:ext cx="3096344" cy="1510273"/>
          </a:xfrm>
        </p:spPr>
        <p:txBody>
          <a:bodyPr>
            <a:normAutofit fontScale="92500"/>
          </a:bodyPr>
          <a:lstStyle/>
          <a:p>
            <a:r>
              <a:rPr lang="ru-RU" sz="1500" dirty="0"/>
              <a:t>Рабочее пространство пользователя включает три области:</a:t>
            </a:r>
          </a:p>
          <a:p>
            <a:pPr marL="321750" indent="-285750" fontAlgn="base">
              <a:buFont typeface="Arial" panose="020B0604020202020204" pitchFamily="34" charset="0"/>
              <a:buChar char="•"/>
            </a:pPr>
            <a:r>
              <a:rPr lang="ru-RU" sz="1400" dirty="0"/>
              <a:t>Область карты</a:t>
            </a:r>
          </a:p>
          <a:p>
            <a:pPr marL="321750" indent="-285750" fontAlgn="base">
              <a:buFont typeface="Arial" panose="020B0604020202020204" pitchFamily="34" charset="0"/>
              <a:buChar char="•"/>
            </a:pPr>
            <a:r>
              <a:rPr lang="ru-RU" sz="1400" dirty="0"/>
              <a:t>Панель фильтрации/выбора параметров</a:t>
            </a:r>
          </a:p>
          <a:p>
            <a:pPr marL="321750" indent="-285750" fontAlgn="base">
              <a:buFont typeface="Arial" panose="020B0604020202020204" pitchFamily="34" charset="0"/>
              <a:buChar char="•"/>
            </a:pPr>
            <a:r>
              <a:rPr lang="ru-RU" sz="1400" dirty="0"/>
              <a:t>Панель просмотра дополнительных сведений</a:t>
            </a:r>
          </a:p>
          <a:p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050" name="Picture 2" descr="https://lh6.googleusercontent.com/O-ACfUt0eJHwlL7zSqawsHM5Lrbv7HuCNtinxezLA5kSy8sXNoAAt3O_v61V5QFNR1gH-d2rHKx6rTwBWrugDJFFyg-rVqtuzUDQ6sSq3x5MgFbGdnUFXeEfgdshqEEbJBnC-1FMyPrxfVbXq8I1FMxcfRxEAIGWYg0QJTAXVnoY3ZUOWXKv-fRx0u3NBn0O">
            <a:extLst>
              <a:ext uri="{FF2B5EF4-FFF2-40B4-BE49-F238E27FC236}">
                <a16:creationId xmlns:a16="http://schemas.microsoft.com/office/drawing/2014/main" id="{E09512F6-2A67-4C5C-83A5-98BB43BDD88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3" b="13163"/>
          <a:stretch>
            <a:fillRect/>
          </a:stretch>
        </p:blipFill>
        <p:spPr bwMode="auto">
          <a:xfrm>
            <a:off x="4318215" y="2056563"/>
            <a:ext cx="4141784" cy="231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oogle Shape;8133;p52">
            <a:extLst>
              <a:ext uri="{FF2B5EF4-FFF2-40B4-BE49-F238E27FC236}">
                <a16:creationId xmlns:a16="http://schemas.microsoft.com/office/drawing/2014/main" id="{BCFB3544-1362-4091-9DA6-9C579C035A07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1" name="Google Shape;8134;p52">
              <a:extLst>
                <a:ext uri="{FF2B5EF4-FFF2-40B4-BE49-F238E27FC236}">
                  <a16:creationId xmlns:a16="http://schemas.microsoft.com/office/drawing/2014/main" id="{02BB8996-D09B-4EC1-9E2A-89D5EDFB3422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35;p52">
              <a:extLst>
                <a:ext uri="{FF2B5EF4-FFF2-40B4-BE49-F238E27FC236}">
                  <a16:creationId xmlns:a16="http://schemas.microsoft.com/office/drawing/2014/main" id="{65653A15-EEFB-44E6-A0EF-87C85E62873E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36;p52">
              <a:extLst>
                <a:ext uri="{FF2B5EF4-FFF2-40B4-BE49-F238E27FC236}">
                  <a16:creationId xmlns:a16="http://schemas.microsoft.com/office/drawing/2014/main" id="{67084747-AD55-4125-9100-C923AE153FA9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7;p52">
              <a:extLst>
                <a:ext uri="{FF2B5EF4-FFF2-40B4-BE49-F238E27FC236}">
                  <a16:creationId xmlns:a16="http://schemas.microsoft.com/office/drawing/2014/main" id="{DB83E2E2-9AB7-4947-BB41-833A716E8191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38;p52">
              <a:extLst>
                <a:ext uri="{FF2B5EF4-FFF2-40B4-BE49-F238E27FC236}">
                  <a16:creationId xmlns:a16="http://schemas.microsoft.com/office/drawing/2014/main" id="{C56E4646-3804-4FB1-8330-9431A445E7BF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39;p52">
              <a:extLst>
                <a:ext uri="{FF2B5EF4-FFF2-40B4-BE49-F238E27FC236}">
                  <a16:creationId xmlns:a16="http://schemas.microsoft.com/office/drawing/2014/main" id="{D833935D-0278-4E19-88C0-31762C64899E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250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s://lh6.googleusercontent.com/KSu5x2ggHtWabaq9ePtnTXSvZpHGcOcO6jj4M1_BAhNa5jNvFQBYaX6DRrI6pvaTo0kMjNjaYFLZc6yNh3mjqffkPd686b0UDzUX4vgzmXmrI_QfI8u50hTbQv1TwonZRNBoF6zhlpmS92p10imt0ZGlfYdEQfnbVDLigJSGnTNwRUEf6wHRKaz9gvKrCJmd">
            <a:extLst>
              <a:ext uri="{FF2B5EF4-FFF2-40B4-BE49-F238E27FC236}">
                <a16:creationId xmlns:a16="http://schemas.microsoft.com/office/drawing/2014/main" id="{C7503C8A-F9A1-4CFC-9D85-F19FB1AFB97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7" b="1303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Пользовательский интерфейс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Montserrat" panose="00000500000000000000" pitchFamily="50" charset="-52"/>
              </a:rPr>
              <a:t>Объекты и слои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/>
          </p:nvPr>
        </p:nvSpPr>
        <p:spPr>
          <a:xfrm>
            <a:off x="467544" y="1798432"/>
            <a:ext cx="3096344" cy="1335935"/>
          </a:xfrm>
        </p:spPr>
        <p:txBody>
          <a:bodyPr>
            <a:normAutofit lnSpcReduction="10000"/>
          </a:bodyPr>
          <a:lstStyle/>
          <a:p>
            <a:r>
              <a:rPr lang="ru-RU" sz="1400" dirty="0"/>
              <a:t>Объекты: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400" dirty="0"/>
              <a:t>Места для размещения: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400" dirty="0"/>
              <a:t>МФЦ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400" dirty="0"/>
              <a:t>Киоски 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400" dirty="0"/>
              <a:t>Дома культуры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400" dirty="0"/>
              <a:t>Жилые дома</a:t>
            </a:r>
          </a:p>
          <a:p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Текст 15">
            <a:extLst>
              <a:ext uri="{FF2B5EF4-FFF2-40B4-BE49-F238E27FC236}">
                <a16:creationId xmlns:a16="http://schemas.microsoft.com/office/drawing/2014/main" id="{E3980DAE-B4C2-4483-A954-80A951DD3F08}"/>
              </a:ext>
            </a:extLst>
          </p:cNvPr>
          <p:cNvSpPr txBox="1">
            <a:spLocks/>
          </p:cNvSpPr>
          <p:nvPr/>
        </p:nvSpPr>
        <p:spPr>
          <a:xfrm>
            <a:off x="467544" y="3134367"/>
            <a:ext cx="3096344" cy="1809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700" dirty="0"/>
              <a:t>Слои: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700" dirty="0"/>
              <a:t>Соты H7 - </a:t>
            </a:r>
            <a:r>
              <a:rPr lang="ru-RU" sz="1400" dirty="0"/>
              <a:t>Гексагоны  размера 2,7км (радиус 1,35км)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700" dirty="0"/>
              <a:t>Соты H8 - </a:t>
            </a:r>
            <a:r>
              <a:rPr lang="ru-RU" sz="1400" dirty="0"/>
              <a:t>Гексагоны размера 1км (радиус 500 метров)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700" dirty="0"/>
              <a:t>Соты H9 - </a:t>
            </a:r>
            <a:r>
              <a:rPr lang="ru-RU" sz="1400" dirty="0"/>
              <a:t>Гексагоны размера 400 метров (радиус 200 метров)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700" dirty="0"/>
              <a:t>Районы - </a:t>
            </a:r>
            <a:r>
              <a:rPr lang="ru-RU" sz="1400" dirty="0"/>
              <a:t>Муниципальные городские районы</a:t>
            </a:r>
            <a:endParaRPr lang="ru-RU" sz="1700" dirty="0"/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700" dirty="0"/>
              <a:t>Тепловая карта</a:t>
            </a:r>
          </a:p>
          <a:p>
            <a:endParaRPr lang="ru-RU" dirty="0">
              <a:latin typeface="Montserrat" panose="00000500000000000000" pitchFamily="50" charset="-52"/>
            </a:endParaRPr>
          </a:p>
        </p:txBody>
      </p:sp>
      <p:pic>
        <p:nvPicPr>
          <p:cNvPr id="3074" name="Picture 2" descr="https://lh6.googleusercontent.com/tGTsdTYwcUSZUp6gTS2EKdH5MGjbhXYTK_UxPa7gu3RyfTjzkA7M5V8I5bFRlH4ZQOPPwieNIcVrd5ALJu2vKe71A_aji92syc-hhKSpuJVCt3bvfgeY2py_wUbJSHVmEXgN2pilvQbren_KUPef9YR-OpEOF8VQnSmTGxUEEQ8i95eq9XhSV6QjdQPAae_v">
            <a:extLst>
              <a:ext uri="{FF2B5EF4-FFF2-40B4-BE49-F238E27FC236}">
                <a16:creationId xmlns:a16="http://schemas.microsoft.com/office/drawing/2014/main" id="{FAABE754-801E-41B3-83E6-71AA090DD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134367"/>
            <a:ext cx="14478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5.googleusercontent.com/wnE2w8krASnnOY_TBSKCwvbwu4cYzmiiBa8h_NBbfxKbLwGVSunTEGlXrS4gbjG97m3HrsTZkv4T2YNYdO0LIUTwB8Ge7vbdhoJrSqYfq6GBHI4jTGEezK2pbk5IJTvTSl61cT_GI7PietdA5C2rIAcWIAgWVmMrVOjzdb4rdXayENXWLgVemYeN4HqT0VAw">
            <a:extLst>
              <a:ext uri="{FF2B5EF4-FFF2-40B4-BE49-F238E27FC236}">
                <a16:creationId xmlns:a16="http://schemas.microsoft.com/office/drawing/2014/main" id="{D1C23359-2F5B-4688-98C1-6C7825C8E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05" y="2073577"/>
            <a:ext cx="43815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8133;p52">
            <a:extLst>
              <a:ext uri="{FF2B5EF4-FFF2-40B4-BE49-F238E27FC236}">
                <a16:creationId xmlns:a16="http://schemas.microsoft.com/office/drawing/2014/main" id="{10046E49-BCDE-41A7-A673-AE382B17B66C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7" name="Google Shape;8134;p52">
              <a:extLst>
                <a:ext uri="{FF2B5EF4-FFF2-40B4-BE49-F238E27FC236}">
                  <a16:creationId xmlns:a16="http://schemas.microsoft.com/office/drawing/2014/main" id="{B124FBF1-9D31-4901-A638-07B3DFEFBF5F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35;p52">
              <a:extLst>
                <a:ext uri="{FF2B5EF4-FFF2-40B4-BE49-F238E27FC236}">
                  <a16:creationId xmlns:a16="http://schemas.microsoft.com/office/drawing/2014/main" id="{E6659466-8A37-4884-8724-C6C0E2D64133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36;p52">
              <a:extLst>
                <a:ext uri="{FF2B5EF4-FFF2-40B4-BE49-F238E27FC236}">
                  <a16:creationId xmlns:a16="http://schemas.microsoft.com/office/drawing/2014/main" id="{2B4E5EE6-784C-444E-9419-00F9367821D4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37;p52">
              <a:extLst>
                <a:ext uri="{FF2B5EF4-FFF2-40B4-BE49-F238E27FC236}">
                  <a16:creationId xmlns:a16="http://schemas.microsoft.com/office/drawing/2014/main" id="{429EEC94-9FF8-495B-8778-B6F9011D1D36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38;p52">
              <a:extLst>
                <a:ext uri="{FF2B5EF4-FFF2-40B4-BE49-F238E27FC236}">
                  <a16:creationId xmlns:a16="http://schemas.microsoft.com/office/drawing/2014/main" id="{418F2728-AC28-470C-B883-975FBE4B6E8C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39;p52">
              <a:extLst>
                <a:ext uri="{FF2B5EF4-FFF2-40B4-BE49-F238E27FC236}">
                  <a16:creationId xmlns:a16="http://schemas.microsoft.com/office/drawing/2014/main" id="{B83B7E7D-7812-4FC4-9B5B-7CA804C8ECF1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972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s://lh6.googleusercontent.com/KSu5x2ggHtWabaq9ePtnTXSvZpHGcOcO6jj4M1_BAhNa5jNvFQBYaX6DRrI6pvaTo0kMjNjaYFLZc6yNh3mjqffkPd686b0UDzUX4vgzmXmrI_QfI8u50hTbQv1TwonZRNBoF6zhlpmS92p10imt0ZGlfYdEQfnbVDLigJSGnTNwRUEf6wHRKaz9gvKrCJmd">
            <a:extLst>
              <a:ext uri="{FF2B5EF4-FFF2-40B4-BE49-F238E27FC236}">
                <a16:creationId xmlns:a16="http://schemas.microsoft.com/office/drawing/2014/main" id="{C7503C8A-F9A1-4CFC-9D85-F19FB1AFB97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7" b="1303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Пользовательский интерфейс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Montserrat" panose="00000500000000000000" pitchFamily="50" charset="-52"/>
              </a:rPr>
              <a:t>Места размещения 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/>
          </p:nvPr>
        </p:nvSpPr>
        <p:spPr>
          <a:xfrm>
            <a:off x="467544" y="1798432"/>
            <a:ext cx="3096344" cy="1335935"/>
          </a:xfrm>
        </p:spPr>
        <p:txBody>
          <a:bodyPr>
            <a:normAutofit lnSpcReduction="10000"/>
          </a:bodyPr>
          <a:lstStyle/>
          <a:p>
            <a:r>
              <a:rPr lang="ru-RU" sz="1400" dirty="0"/>
              <a:t>Цветовое обозначение сот описывает расчетный показатель эффективности размещения постамата в данной зоне, на основе выбранной в фильтрах  модели машинного обучения</a:t>
            </a:r>
          </a:p>
          <a:p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4098" name="Picture 2" descr="https://lh4.googleusercontent.com/sjib5-f50gEjDVgawGHmOMtqWNHGsjGI2IJ59Y9DRWa_zwJtXzAMbK-RnPBgPJgaVZL0Nd6rhBl7qpejVafhY6p4lnX-snk94uCcs-hh6jtV34p8qdyTTWBCyrRxe6xaKXLH52PK5A0ztdKADS9Mm0aetBZWMhrUzd93X0XKvTu6Xznsq65cWJYQqhBZVHmw">
            <a:extLst>
              <a:ext uri="{FF2B5EF4-FFF2-40B4-BE49-F238E27FC236}">
                <a16:creationId xmlns:a16="http://schemas.microsoft.com/office/drawing/2014/main" id="{BCDC6FAD-0064-4D63-9D91-422B1886A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96" y="2327496"/>
            <a:ext cx="1077603" cy="204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oogle Shape;8133;p52">
            <a:extLst>
              <a:ext uri="{FF2B5EF4-FFF2-40B4-BE49-F238E27FC236}">
                <a16:creationId xmlns:a16="http://schemas.microsoft.com/office/drawing/2014/main" id="{60928937-3917-44A9-AAA9-19F12036F761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2" name="Google Shape;8134;p52">
              <a:extLst>
                <a:ext uri="{FF2B5EF4-FFF2-40B4-BE49-F238E27FC236}">
                  <a16:creationId xmlns:a16="http://schemas.microsoft.com/office/drawing/2014/main" id="{A7510539-9A39-45FE-8C56-995963F223E9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35;p52">
              <a:extLst>
                <a:ext uri="{FF2B5EF4-FFF2-40B4-BE49-F238E27FC236}">
                  <a16:creationId xmlns:a16="http://schemas.microsoft.com/office/drawing/2014/main" id="{62CE6FB4-6D27-4024-8365-AB213F001EB1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6;p52">
              <a:extLst>
                <a:ext uri="{FF2B5EF4-FFF2-40B4-BE49-F238E27FC236}">
                  <a16:creationId xmlns:a16="http://schemas.microsoft.com/office/drawing/2014/main" id="{3997B025-1F5C-4197-A9AB-CD27EFF76AD8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37;p52">
              <a:extLst>
                <a:ext uri="{FF2B5EF4-FFF2-40B4-BE49-F238E27FC236}">
                  <a16:creationId xmlns:a16="http://schemas.microsoft.com/office/drawing/2014/main" id="{494237DC-8CCF-432C-8723-7E168982F80B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38;p52">
              <a:extLst>
                <a:ext uri="{FF2B5EF4-FFF2-40B4-BE49-F238E27FC236}">
                  <a16:creationId xmlns:a16="http://schemas.microsoft.com/office/drawing/2014/main" id="{731557F3-B2CF-41AC-B01D-9B2922ECE9DA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39;p52">
              <a:extLst>
                <a:ext uri="{FF2B5EF4-FFF2-40B4-BE49-F238E27FC236}">
                  <a16:creationId xmlns:a16="http://schemas.microsoft.com/office/drawing/2014/main" id="{A8EE3865-5853-4BD4-A7CD-332BADC8A868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69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Пользовательский интерфейс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Характеристики объектов соты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/>
          </p:nvPr>
        </p:nvSpPr>
        <p:spPr>
          <a:xfrm>
            <a:off x="467544" y="1798432"/>
            <a:ext cx="3096344" cy="1335935"/>
          </a:xfrm>
        </p:spPr>
        <p:txBody>
          <a:bodyPr>
            <a:normAutofit fontScale="92500" lnSpcReduction="20000"/>
          </a:bodyPr>
          <a:lstStyle/>
          <a:p>
            <a:r>
              <a:rPr lang="ru-RU" sz="1400" dirty="0"/>
              <a:t>При выборе конкретного гексагона, на экране отображается окно с дополнительными сведениями, содержащий как </a:t>
            </a:r>
            <a:r>
              <a:rPr lang="ru-RU" sz="1400" dirty="0" err="1"/>
              <a:t>гео</a:t>
            </a:r>
            <a:r>
              <a:rPr lang="ru-RU" sz="1400" dirty="0"/>
              <a:t> информацию, признаки заложенные в расчетную модель, так и целевой расчетный показатель</a:t>
            </a:r>
          </a:p>
          <a:p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5124" name="Picture 4" descr="https://lh3.googleusercontent.com/MixtuTbeSG4MBm7I3qBlQvsP1o6jzwQmEogVVvVq_I6vVnaz8R0g0-jjhldPBjMmmEhIZ1dfQ7-4DMTRKGddVSglJ1fn4Pl6fyc-TsAc4QmQEQRfqKK5GCAPciJvemvhoyyV6oFWfZNaBWUVSLyKbkZYBfr-udVtSmpARl4OwTb7ZCsvzKTp4H6daISCa3pv">
            <a:extLst>
              <a:ext uri="{FF2B5EF4-FFF2-40B4-BE49-F238E27FC236}">
                <a16:creationId xmlns:a16="http://schemas.microsoft.com/office/drawing/2014/main" id="{E88DE397-C857-4ABC-B593-24449891247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" b="14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oogle Shape;8133;p52">
            <a:extLst>
              <a:ext uri="{FF2B5EF4-FFF2-40B4-BE49-F238E27FC236}">
                <a16:creationId xmlns:a16="http://schemas.microsoft.com/office/drawing/2014/main" id="{11223398-3508-4410-AF0D-C75D6EBE7E58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1" name="Google Shape;8134;p52">
              <a:extLst>
                <a:ext uri="{FF2B5EF4-FFF2-40B4-BE49-F238E27FC236}">
                  <a16:creationId xmlns:a16="http://schemas.microsoft.com/office/drawing/2014/main" id="{A04859A8-1725-4CD4-AB05-4F44DBAE1CEF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35;p52">
              <a:extLst>
                <a:ext uri="{FF2B5EF4-FFF2-40B4-BE49-F238E27FC236}">
                  <a16:creationId xmlns:a16="http://schemas.microsoft.com/office/drawing/2014/main" id="{21009817-F5BF-44F0-A0F3-523EC0AE1FA2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36;p52">
              <a:extLst>
                <a:ext uri="{FF2B5EF4-FFF2-40B4-BE49-F238E27FC236}">
                  <a16:creationId xmlns:a16="http://schemas.microsoft.com/office/drawing/2014/main" id="{93654809-7D33-4AB5-B799-98E978C0F74A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7;p52">
              <a:extLst>
                <a:ext uri="{FF2B5EF4-FFF2-40B4-BE49-F238E27FC236}">
                  <a16:creationId xmlns:a16="http://schemas.microsoft.com/office/drawing/2014/main" id="{3CBFF35F-2FD9-48AC-86D9-83847A02AD73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38;p52">
              <a:extLst>
                <a:ext uri="{FF2B5EF4-FFF2-40B4-BE49-F238E27FC236}">
                  <a16:creationId xmlns:a16="http://schemas.microsoft.com/office/drawing/2014/main" id="{C13DA80D-DDFB-4C7E-807A-C7A876D81309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39;p52">
              <a:extLst>
                <a:ext uri="{FF2B5EF4-FFF2-40B4-BE49-F238E27FC236}">
                  <a16:creationId xmlns:a16="http://schemas.microsoft.com/office/drawing/2014/main" id="{95C69FD5-8C75-4204-A809-03C1946C7C4B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1313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Пользовательский интерфейс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Группировка объектов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/>
          </p:nvPr>
        </p:nvSpPr>
        <p:spPr>
          <a:xfrm>
            <a:off x="467544" y="1798432"/>
            <a:ext cx="3096344" cy="1335935"/>
          </a:xfrm>
        </p:spPr>
        <p:txBody>
          <a:bodyPr>
            <a:normAutofit fontScale="92500"/>
          </a:bodyPr>
          <a:lstStyle/>
          <a:p>
            <a:r>
              <a:rPr lang="ru-RU" sz="1400" dirty="0"/>
              <a:t>При выборе отображения объектов на карту, отображаются все выбранные в качестве рекомендуемых мест размещения объекты.</a:t>
            </a:r>
          </a:p>
          <a:p>
            <a:r>
              <a:rPr lang="ru-RU" sz="1400" dirty="0"/>
              <a:t>Для удобства они группируются в кластеры.</a:t>
            </a:r>
          </a:p>
          <a:p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8194" name="Picture 2" descr="https://lh3.googleusercontent.com/3Klg9TpjIFIS0qKYzZ-C5imvTshBEIMKH77MUGzYAdxS2hV0O-h03ZDG3PVRxiYHS5MP0DBpZZHsMP5EmSLSLBfaPcITSNlgcFTlN9Fut8nkzDHYA_Jw6jEUrlcx10esm4vMrsLyewIZ259GgI9W3nb08mdunhmtt5jyYobjdtci0SiuTHM164QPS9kB1TeG">
            <a:extLst>
              <a:ext uri="{FF2B5EF4-FFF2-40B4-BE49-F238E27FC236}">
                <a16:creationId xmlns:a16="http://schemas.microsoft.com/office/drawing/2014/main" id="{87649062-FA4D-4222-984F-314B63DDD49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1" b="2290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oogle Shape;8133;p52">
            <a:extLst>
              <a:ext uri="{FF2B5EF4-FFF2-40B4-BE49-F238E27FC236}">
                <a16:creationId xmlns:a16="http://schemas.microsoft.com/office/drawing/2014/main" id="{87904503-93DA-46A9-8FD1-220A386037CC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1" name="Google Shape;8134;p52">
              <a:extLst>
                <a:ext uri="{FF2B5EF4-FFF2-40B4-BE49-F238E27FC236}">
                  <a16:creationId xmlns:a16="http://schemas.microsoft.com/office/drawing/2014/main" id="{E49FDD63-9CA3-4807-9CE2-384B55565628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35;p52">
              <a:extLst>
                <a:ext uri="{FF2B5EF4-FFF2-40B4-BE49-F238E27FC236}">
                  <a16:creationId xmlns:a16="http://schemas.microsoft.com/office/drawing/2014/main" id="{736FF6B2-D1F7-4742-B6E6-3BCA1C0440EA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36;p52">
              <a:extLst>
                <a:ext uri="{FF2B5EF4-FFF2-40B4-BE49-F238E27FC236}">
                  <a16:creationId xmlns:a16="http://schemas.microsoft.com/office/drawing/2014/main" id="{AC19A205-1688-41D9-AF22-10FEA251AE65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7;p52">
              <a:extLst>
                <a:ext uri="{FF2B5EF4-FFF2-40B4-BE49-F238E27FC236}">
                  <a16:creationId xmlns:a16="http://schemas.microsoft.com/office/drawing/2014/main" id="{DD652F9E-E430-484F-B164-E20710672FA7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38;p52">
              <a:extLst>
                <a:ext uri="{FF2B5EF4-FFF2-40B4-BE49-F238E27FC236}">
                  <a16:creationId xmlns:a16="http://schemas.microsoft.com/office/drawing/2014/main" id="{6B6BE07A-4A16-4426-B972-31B8CF4538E7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39;p52">
              <a:extLst>
                <a:ext uri="{FF2B5EF4-FFF2-40B4-BE49-F238E27FC236}">
                  <a16:creationId xmlns:a16="http://schemas.microsoft.com/office/drawing/2014/main" id="{529E678A-7DD6-4C30-9E83-561D0EB3CBE6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0764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D2109F3-FBDD-4030-AE06-BAFED1BAF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43500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D437857C-7DEB-4CD9-90C7-F823CD0B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Пользовательский интерфейс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2C79F13F-D558-42DF-B62F-D12082A6E06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2880320" cy="3508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FD0C50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Montserrat" panose="00000500000000000000" pitchFamily="50" charset="-52"/>
              </a:rPr>
              <a:t>Дополнительный функционал</a:t>
            </a:r>
          </a:p>
        </p:txBody>
      </p:sp>
      <p:pic>
        <p:nvPicPr>
          <p:cNvPr id="6148" name="Picture 4" descr="https://lh6.googleusercontent.com/aPBBbO7qPU3YpaqSZU6WUVUgYO9kh2FdDkXeV8Utg_O5-Q75QEdVZzbZmM7beHzNDdrogvZDYSGhwi44jb1_nDMPL4bPv5x30K3VKLHBcXNQ58A7togaqHP4WmPtRKWKW3rJF8Dl8fZb1DaYGTlyjtTnnzYMnk9X0dvRrpRP9nXQ1-WMQlMEPHybXv0VZwk1">
            <a:extLst>
              <a:ext uri="{FF2B5EF4-FFF2-40B4-BE49-F238E27FC236}">
                <a16:creationId xmlns:a16="http://schemas.microsoft.com/office/drawing/2014/main" id="{C6754D09-037B-4FFF-B1AB-396D519EA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35799"/>
            <a:ext cx="1548092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Текст 15">
            <a:extLst>
              <a:ext uri="{FF2B5EF4-FFF2-40B4-BE49-F238E27FC236}">
                <a16:creationId xmlns:a16="http://schemas.microsoft.com/office/drawing/2014/main" id="{CE2DA417-F517-4384-B432-BD7139C1E9C6}"/>
              </a:ext>
            </a:extLst>
          </p:cNvPr>
          <p:cNvSpPr txBox="1">
            <a:spLocks/>
          </p:cNvSpPr>
          <p:nvPr/>
        </p:nvSpPr>
        <p:spPr>
          <a:xfrm>
            <a:off x="467544" y="1626444"/>
            <a:ext cx="3096344" cy="133593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400" dirty="0"/>
              <a:t>Тепловая карта с отображением рейтинга привлекательности территорий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400" dirty="0"/>
              <a:t>Фильтрация и зум карты на основе выбранного района с отображением деталей выбранного района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endParaRPr lang="ru-RU" sz="1400" dirty="0"/>
          </a:p>
          <a:p>
            <a:endParaRPr lang="ru-RU" dirty="0">
              <a:latin typeface="Montserrat" panose="00000500000000000000" pitchFamily="50" charset="-52"/>
            </a:endParaRPr>
          </a:p>
        </p:txBody>
      </p:sp>
      <p:pic>
        <p:nvPicPr>
          <p:cNvPr id="6150" name="Picture 6" descr="https://lh6.googleusercontent.com/wjn2Sy7BUPIRAIf9RS-VNnSm1oz__I_vb8GOqCc2-v9txTC9jmSJ_xz5vTsB3SPW365peoqIakyUsMiQKymyzNaL_2hD2mBIo7-1oGxT3P--RTatbOc_Kb7bYYceg9AOZgISEO62SbxgScBz8nteI8ZUliRK2eGUNJpKwu8Mu5gfReH7YmWiMqzJ11cSv3We">
            <a:extLst>
              <a:ext uri="{FF2B5EF4-FFF2-40B4-BE49-F238E27FC236}">
                <a16:creationId xmlns:a16="http://schemas.microsoft.com/office/drawing/2014/main" id="{C4E009A7-37F7-4B4F-83A8-3E8826C8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060" y="1640212"/>
            <a:ext cx="1458451" cy="13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lh5.googleusercontent.com/HCpCWhepXePV2fb9_gf8V1FykzRDqqAdg5J2OFHB0UEalDOmoF7BADid1cStTmVJJJXa4gKc4rXYHEVzT7HMIMVeBCWzT2UCmq-c7TufMhzIu3HFywopKEk0LFIylkwq8m9xAdCD9aGZX-ZdE_63Fq4Lur6emx-6Rfa65mBbq-MLLYP2lMDun8thKuec559_">
            <a:extLst>
              <a:ext uri="{FF2B5EF4-FFF2-40B4-BE49-F238E27FC236}">
                <a16:creationId xmlns:a16="http://schemas.microsoft.com/office/drawing/2014/main" id="{D9D7624D-6F66-48D1-9A46-22B491F55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19822"/>
            <a:ext cx="2654623" cy="150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8133;p52">
            <a:extLst>
              <a:ext uri="{FF2B5EF4-FFF2-40B4-BE49-F238E27FC236}">
                <a16:creationId xmlns:a16="http://schemas.microsoft.com/office/drawing/2014/main" id="{B190B583-1817-40C0-903B-CD810CADBDA9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4" name="Google Shape;8134;p52">
              <a:extLst>
                <a:ext uri="{FF2B5EF4-FFF2-40B4-BE49-F238E27FC236}">
                  <a16:creationId xmlns:a16="http://schemas.microsoft.com/office/drawing/2014/main" id="{D89F9FBC-3787-4E19-99D3-2B38E1579714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35;p52">
              <a:extLst>
                <a:ext uri="{FF2B5EF4-FFF2-40B4-BE49-F238E27FC236}">
                  <a16:creationId xmlns:a16="http://schemas.microsoft.com/office/drawing/2014/main" id="{948C1BD7-8FF6-4162-9189-FBBE2AAD3F07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36;p52">
              <a:extLst>
                <a:ext uri="{FF2B5EF4-FFF2-40B4-BE49-F238E27FC236}">
                  <a16:creationId xmlns:a16="http://schemas.microsoft.com/office/drawing/2014/main" id="{0689E539-684E-44C0-9D96-9BFAA1DB8B3C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37;p52">
              <a:extLst>
                <a:ext uri="{FF2B5EF4-FFF2-40B4-BE49-F238E27FC236}">
                  <a16:creationId xmlns:a16="http://schemas.microsoft.com/office/drawing/2014/main" id="{93DF0304-DDEF-4338-8F31-9CE70A30F208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38;p52">
              <a:extLst>
                <a:ext uri="{FF2B5EF4-FFF2-40B4-BE49-F238E27FC236}">
                  <a16:creationId xmlns:a16="http://schemas.microsoft.com/office/drawing/2014/main" id="{D0C6CA0F-EE2A-4C38-8C70-81066F1D32C6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39;p52">
              <a:extLst>
                <a:ext uri="{FF2B5EF4-FFF2-40B4-BE49-F238E27FC236}">
                  <a16:creationId xmlns:a16="http://schemas.microsoft.com/office/drawing/2014/main" id="{97BFCDD8-6857-43A5-B37A-1A8B9E27CC8C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89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4" name="Заголовок 27">
            <a:extLst>
              <a:ext uri="{FF2B5EF4-FFF2-40B4-BE49-F238E27FC236}">
                <a16:creationId xmlns:a16="http://schemas.microsoft.com/office/drawing/2014/main" id="{E63D1A2E-3103-4C6D-A933-19D330433AEF}"/>
              </a:ext>
            </a:extLst>
          </p:cNvPr>
          <p:cNvSpPr txBox="1">
            <a:spLocks/>
          </p:cNvSpPr>
          <p:nvPr/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E4EA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ontserrat" panose="00000500000000000000" pitchFamily="50" charset="-52"/>
              </a:rPr>
              <a:t>Ссылки на решение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35E42D9A-E33B-40FC-A78D-9AC023D8F615}"/>
              </a:ext>
            </a:extLst>
          </p:cNvPr>
          <p:cNvSpPr txBox="1">
            <a:spLocks/>
          </p:cNvSpPr>
          <p:nvPr/>
        </p:nvSpPr>
        <p:spPr>
          <a:xfrm>
            <a:off x="467544" y="1203598"/>
            <a:ext cx="8280920" cy="3163628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/>
              <a:t>Сервис: </a:t>
            </a:r>
            <a:r>
              <a:rPr lang="en-US" u="sng" dirty="0">
                <a:hlinkClick r:id="rId5"/>
              </a:rPr>
              <a:t>https://africanfox.ru</a:t>
            </a:r>
            <a:r>
              <a:rPr lang="ru-RU" dirty="0"/>
              <a:t> (ввиду большого объема данных, в текущем решении, первичная загрузка занимает от 20 до 40 секунд) </a:t>
            </a:r>
          </a:p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/>
              <a:t>Репозиторий </a:t>
            </a:r>
            <a:r>
              <a:rPr lang="ru-RU" dirty="0" err="1"/>
              <a:t>git</a:t>
            </a:r>
            <a:r>
              <a:rPr lang="ru-RU" dirty="0"/>
              <a:t>: </a:t>
            </a:r>
            <a:r>
              <a:rPr lang="ru-RU" u="sng" dirty="0">
                <a:hlinkClick r:id="rId6"/>
              </a:rPr>
              <a:t>https://github.com/AfricanFoxes/leaders2022</a:t>
            </a:r>
            <a:endParaRPr lang="ru-RU" u="sng" dirty="0"/>
          </a:p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/>
              <a:t>Документация: </a:t>
            </a:r>
            <a:r>
              <a:rPr lang="ru-RU" u="sng" dirty="0">
                <a:hlinkClick r:id="rId7"/>
              </a:rPr>
              <a:t>https://docs.google.com/document/d/1wPX5Wk80xtDoV3U6kHj0mLAGXLsyUYc-</a:t>
            </a:r>
            <a:endParaRPr lang="ru-RU" u="sng" dirty="0"/>
          </a:p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/>
              <a:t>Расстояние до центра (также спальный/рабочий район)</a:t>
            </a:r>
          </a:p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654383B-A984-4F8E-8C51-199E73883DEE}"/>
              </a:ext>
            </a:extLst>
          </p:cNvPr>
          <p:cNvSpPr txBox="1">
            <a:spLocks/>
          </p:cNvSpPr>
          <p:nvPr/>
        </p:nvSpPr>
        <p:spPr>
          <a:xfrm>
            <a:off x="6012160" y="1856394"/>
            <a:ext cx="2455468" cy="3163628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ru-RU" dirty="0"/>
          </a:p>
        </p:txBody>
      </p:sp>
      <p:grpSp>
        <p:nvGrpSpPr>
          <p:cNvPr id="9" name="Google Shape;8133;p52">
            <a:extLst>
              <a:ext uri="{FF2B5EF4-FFF2-40B4-BE49-F238E27FC236}">
                <a16:creationId xmlns:a16="http://schemas.microsoft.com/office/drawing/2014/main" id="{CBECA688-C413-4B58-BC87-D4C674219BD6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0" name="Google Shape;8134;p52">
              <a:extLst>
                <a:ext uri="{FF2B5EF4-FFF2-40B4-BE49-F238E27FC236}">
                  <a16:creationId xmlns:a16="http://schemas.microsoft.com/office/drawing/2014/main" id="{4434E00F-F905-4BEF-A3C4-6077874C2B38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35;p52">
              <a:extLst>
                <a:ext uri="{FF2B5EF4-FFF2-40B4-BE49-F238E27FC236}">
                  <a16:creationId xmlns:a16="http://schemas.microsoft.com/office/drawing/2014/main" id="{CD316537-A864-412C-9E8A-83B1A8AB753C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36;p52">
              <a:extLst>
                <a:ext uri="{FF2B5EF4-FFF2-40B4-BE49-F238E27FC236}">
                  <a16:creationId xmlns:a16="http://schemas.microsoft.com/office/drawing/2014/main" id="{776C452C-923E-4CD3-BB7A-970D9C1DD5CE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37;p52">
              <a:extLst>
                <a:ext uri="{FF2B5EF4-FFF2-40B4-BE49-F238E27FC236}">
                  <a16:creationId xmlns:a16="http://schemas.microsoft.com/office/drawing/2014/main" id="{A4403423-3F98-4FBE-9651-294426478F49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38;p52">
              <a:extLst>
                <a:ext uri="{FF2B5EF4-FFF2-40B4-BE49-F238E27FC236}">
                  <a16:creationId xmlns:a16="http://schemas.microsoft.com/office/drawing/2014/main" id="{3BCB0E09-6E2C-4A69-942F-F6D45A47F13B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9;p52">
              <a:extLst>
                <a:ext uri="{FF2B5EF4-FFF2-40B4-BE49-F238E27FC236}">
                  <a16:creationId xmlns:a16="http://schemas.microsoft.com/office/drawing/2014/main" id="{8FF62569-0893-44D1-862F-67F600919B98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024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4" name="Заголовок 27">
            <a:extLst>
              <a:ext uri="{FF2B5EF4-FFF2-40B4-BE49-F238E27FC236}">
                <a16:creationId xmlns:a16="http://schemas.microsoft.com/office/drawing/2014/main" id="{E63D1A2E-3103-4C6D-A933-19D330433AEF}"/>
              </a:ext>
            </a:extLst>
          </p:cNvPr>
          <p:cNvSpPr txBox="1">
            <a:spLocks/>
          </p:cNvSpPr>
          <p:nvPr/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E4EA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ontserrat" panose="00000500000000000000" pitchFamily="50" charset="-52"/>
              </a:rPr>
              <a:t>Вывод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35E42D9A-E33B-40FC-A78D-9AC023D8F615}"/>
              </a:ext>
            </a:extLst>
          </p:cNvPr>
          <p:cNvSpPr txBox="1">
            <a:spLocks/>
          </p:cNvSpPr>
          <p:nvPr/>
        </p:nvSpPr>
        <p:spPr>
          <a:xfrm>
            <a:off x="467544" y="1203598"/>
            <a:ext cx="8280920" cy="3163628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400" dirty="0"/>
              <a:t>При высоком уровне покрытия Москвы </a:t>
            </a:r>
            <a:r>
              <a:rPr lang="ru-RU" sz="1400" dirty="0" err="1"/>
              <a:t>постаматами</a:t>
            </a:r>
            <a:r>
              <a:rPr lang="ru-RU" sz="1400" dirty="0"/>
              <a:t>, остается большое кол-во мест с потенциалом к установке </a:t>
            </a:r>
            <a:r>
              <a:rPr lang="ru-RU" sz="1400" dirty="0" err="1"/>
              <a:t>постаматов</a:t>
            </a:r>
            <a:endParaRPr lang="ru-RU" sz="1400" dirty="0"/>
          </a:p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400" dirty="0"/>
              <a:t>Для принятия решения о местах установки необходимо учитывать признаки не только в радиусе рассматриваемой зоны, но и за её пределами (например двойной радиус). 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Наибольшее влияние на решение установки </a:t>
            </a:r>
            <a:r>
              <a:rPr lang="ru-RU" sz="14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постамата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оказывают следующие признаки:</a:t>
            </a: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Количество </a:t>
            </a:r>
            <a:r>
              <a:rPr lang="ru-RU" sz="14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семейПлотность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населения</a:t>
            </a: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Кол-во рядом действующих ПВЗ</a:t>
            </a: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Уровень транспортной доступности</a:t>
            </a: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Уровень цифровизации (</a:t>
            </a:r>
            <a:r>
              <a:rPr lang="ru-RU" sz="140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основанный на группе дополнительных признаков) </a:t>
            </a: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Расстояние до центра города (спальный/рабочий район)</a:t>
            </a:r>
          </a:p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ru-RU" sz="1400" dirty="0"/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654383B-A984-4F8E-8C51-199E73883DEE}"/>
              </a:ext>
            </a:extLst>
          </p:cNvPr>
          <p:cNvSpPr txBox="1">
            <a:spLocks/>
          </p:cNvSpPr>
          <p:nvPr/>
        </p:nvSpPr>
        <p:spPr>
          <a:xfrm>
            <a:off x="6012160" y="1856394"/>
            <a:ext cx="2455468" cy="3163628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ru-RU" dirty="0"/>
          </a:p>
        </p:txBody>
      </p:sp>
      <p:grpSp>
        <p:nvGrpSpPr>
          <p:cNvPr id="9" name="Google Shape;8133;p52">
            <a:extLst>
              <a:ext uri="{FF2B5EF4-FFF2-40B4-BE49-F238E27FC236}">
                <a16:creationId xmlns:a16="http://schemas.microsoft.com/office/drawing/2014/main" id="{0888399D-21D9-4926-BB74-E3D20FDF44B6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0" name="Google Shape;8134;p52">
              <a:extLst>
                <a:ext uri="{FF2B5EF4-FFF2-40B4-BE49-F238E27FC236}">
                  <a16:creationId xmlns:a16="http://schemas.microsoft.com/office/drawing/2014/main" id="{13E8C2C5-DE02-4969-88DC-9E6B69FF4964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35;p52">
              <a:extLst>
                <a:ext uri="{FF2B5EF4-FFF2-40B4-BE49-F238E27FC236}">
                  <a16:creationId xmlns:a16="http://schemas.microsoft.com/office/drawing/2014/main" id="{5D4E3A12-CDD0-4D34-BFD8-6E89DD784B6C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36;p52">
              <a:extLst>
                <a:ext uri="{FF2B5EF4-FFF2-40B4-BE49-F238E27FC236}">
                  <a16:creationId xmlns:a16="http://schemas.microsoft.com/office/drawing/2014/main" id="{680048D0-FBA8-4D75-8995-4BB00238E7C2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37;p52">
              <a:extLst>
                <a:ext uri="{FF2B5EF4-FFF2-40B4-BE49-F238E27FC236}">
                  <a16:creationId xmlns:a16="http://schemas.microsoft.com/office/drawing/2014/main" id="{60A1201D-0176-461E-A7EF-023416E72CA8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38;p52">
              <a:extLst>
                <a:ext uri="{FF2B5EF4-FFF2-40B4-BE49-F238E27FC236}">
                  <a16:creationId xmlns:a16="http://schemas.microsoft.com/office/drawing/2014/main" id="{14FF7EB2-67F3-48AC-8D0F-0B1DAA700F37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9;p52">
              <a:extLst>
                <a:ext uri="{FF2B5EF4-FFF2-40B4-BE49-F238E27FC236}">
                  <a16:creationId xmlns:a16="http://schemas.microsoft.com/office/drawing/2014/main" id="{64C66039-504B-478E-A2A8-9C4E92EE2EF0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691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A7B324E3-0D0C-4C93-AC43-BDB478460416}"/>
              </a:ext>
            </a:extLst>
          </p:cNvPr>
          <p:cNvSpPr/>
          <p:nvPr/>
        </p:nvSpPr>
        <p:spPr>
          <a:xfrm>
            <a:off x="7195320" y="2859782"/>
            <a:ext cx="1397783" cy="136815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F6922210-609E-4CE9-AE15-0A8A6CAB3319}"/>
              </a:ext>
            </a:extLst>
          </p:cNvPr>
          <p:cNvSpPr/>
          <p:nvPr/>
        </p:nvSpPr>
        <p:spPr>
          <a:xfrm>
            <a:off x="7260798" y="147080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D15D011-3C78-4017-BC5D-254256E590A1}"/>
              </a:ext>
            </a:extLst>
          </p:cNvPr>
          <p:cNvSpPr/>
          <p:nvPr/>
        </p:nvSpPr>
        <p:spPr>
          <a:xfrm>
            <a:off x="5561158" y="2859782"/>
            <a:ext cx="1397783" cy="136815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F45A680D-A18A-4F57-843D-66A8EDD272DF}"/>
              </a:ext>
            </a:extLst>
          </p:cNvPr>
          <p:cNvSpPr/>
          <p:nvPr/>
        </p:nvSpPr>
        <p:spPr>
          <a:xfrm>
            <a:off x="5626636" y="147080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55BCD84-5B48-4F61-8A89-A054281B17BE}"/>
              </a:ext>
            </a:extLst>
          </p:cNvPr>
          <p:cNvSpPr/>
          <p:nvPr/>
        </p:nvSpPr>
        <p:spPr>
          <a:xfrm>
            <a:off x="3920707" y="2859782"/>
            <a:ext cx="1397783" cy="136815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B819CA93-27C0-4D09-B87B-4C5F16D44E29}"/>
              </a:ext>
            </a:extLst>
          </p:cNvPr>
          <p:cNvSpPr/>
          <p:nvPr/>
        </p:nvSpPr>
        <p:spPr>
          <a:xfrm>
            <a:off x="3986185" y="147080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F36CFDE-715D-49F2-99DD-29A548FE3E2B}"/>
              </a:ext>
            </a:extLst>
          </p:cNvPr>
          <p:cNvSpPr/>
          <p:nvPr/>
        </p:nvSpPr>
        <p:spPr>
          <a:xfrm>
            <a:off x="2298102" y="2859782"/>
            <a:ext cx="1397783" cy="136815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EBE7EE1F-83C4-41F9-97E6-4CB9D0C2A34E}"/>
              </a:ext>
            </a:extLst>
          </p:cNvPr>
          <p:cNvSpPr/>
          <p:nvPr/>
        </p:nvSpPr>
        <p:spPr>
          <a:xfrm>
            <a:off x="2363580" y="147080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F5936A-27CF-4542-8ECD-6C1991152F24}"/>
              </a:ext>
            </a:extLst>
          </p:cNvPr>
          <p:cNvSpPr/>
          <p:nvPr/>
        </p:nvSpPr>
        <p:spPr>
          <a:xfrm>
            <a:off x="653937" y="2859782"/>
            <a:ext cx="1397783" cy="136815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41FBDE8-16F7-4A4B-BE9D-9BD425C5E02E}"/>
              </a:ext>
            </a:extLst>
          </p:cNvPr>
          <p:cNvSpPr/>
          <p:nvPr/>
        </p:nvSpPr>
        <p:spPr>
          <a:xfrm>
            <a:off x="719415" y="147080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Заголовок 1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ontserrat" panose="00000500000000000000" pitchFamily="50" charset="-52"/>
              </a:rPr>
              <a:t>Африканские лисы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84D46B-0DD7-422E-8206-B8CC30CE87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9" t="8621" r="5956" b="-17"/>
          <a:stretch/>
        </p:blipFill>
        <p:spPr>
          <a:xfrm>
            <a:off x="812800" y="1563688"/>
            <a:ext cx="1079500" cy="1081087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35C1D5-A67C-438C-B2A5-F81840A7F0E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" t="26052" r="6382" b="5377"/>
          <a:stretch/>
        </p:blipFill>
        <p:spPr>
          <a:xfrm>
            <a:off x="2457450" y="1563688"/>
            <a:ext cx="1079500" cy="1081087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60622E1-2358-4EE2-83EA-B7644305186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 t="-583" r="10943" b="583"/>
          <a:stretch/>
        </p:blipFill>
        <p:spPr>
          <a:xfrm>
            <a:off x="4079875" y="1563688"/>
            <a:ext cx="1079500" cy="1081087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67F303-0730-41A5-8536-7C9909E563E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8" r="16718"/>
          <a:stretch>
            <a:fillRect/>
          </a:stretch>
        </p:blipFill>
        <p:spPr>
          <a:xfrm>
            <a:off x="5719763" y="1563688"/>
            <a:ext cx="1079500" cy="108108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2A941E-2D0B-457C-AC2C-F2CDBB1BC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r="73"/>
          <a:stretch>
            <a:fillRect/>
          </a:stretch>
        </p:blipFill>
        <p:spPr>
          <a:xfrm>
            <a:off x="7354888" y="1563688"/>
            <a:ext cx="1079500" cy="1081087"/>
          </a:xfrm>
        </p:spPr>
      </p:pic>
      <p:sp>
        <p:nvSpPr>
          <p:cNvPr id="127" name="Текст 126"/>
          <p:cNvSpPr>
            <a:spLocks noGrp="1"/>
          </p:cNvSpPr>
          <p:nvPr>
            <p:ph type="body" sz="quarter" idx="30"/>
          </p:nvPr>
        </p:nvSpPr>
        <p:spPr>
          <a:xfrm>
            <a:off x="719125" y="2919042"/>
            <a:ext cx="1267407" cy="24229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Иван Черных</a:t>
            </a:r>
          </a:p>
        </p:txBody>
      </p:sp>
      <p:sp>
        <p:nvSpPr>
          <p:cNvPr id="128" name="Текст 127"/>
          <p:cNvSpPr>
            <a:spLocks noGrp="1"/>
          </p:cNvSpPr>
          <p:nvPr>
            <p:ph type="body" sz="quarter" idx="35"/>
          </p:nvPr>
        </p:nvSpPr>
        <p:spPr>
          <a:xfrm>
            <a:off x="719416" y="3194520"/>
            <a:ext cx="1266825" cy="385342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DS developer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9" name="Текст 128"/>
          <p:cNvSpPr>
            <a:spLocks noGrp="1"/>
          </p:cNvSpPr>
          <p:nvPr>
            <p:ph type="body" sz="quarter" idx="36"/>
          </p:nvPr>
        </p:nvSpPr>
        <p:spPr>
          <a:xfrm>
            <a:off x="2363195" y="2919042"/>
            <a:ext cx="1267597" cy="242290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Евгений Прокопец</a:t>
            </a:r>
          </a:p>
        </p:txBody>
      </p:sp>
      <p:sp>
        <p:nvSpPr>
          <p:cNvPr id="130" name="Текст 129"/>
          <p:cNvSpPr>
            <a:spLocks noGrp="1"/>
          </p:cNvSpPr>
          <p:nvPr>
            <p:ph type="body" sz="quarter" idx="38"/>
          </p:nvPr>
        </p:nvSpPr>
        <p:spPr>
          <a:xfrm>
            <a:off x="3989533" y="2919042"/>
            <a:ext cx="1260130" cy="242290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Евгений Новиков </a:t>
            </a:r>
          </a:p>
        </p:txBody>
      </p:sp>
      <p:sp>
        <p:nvSpPr>
          <p:cNvPr id="131" name="Текст 130"/>
          <p:cNvSpPr>
            <a:spLocks noGrp="1"/>
          </p:cNvSpPr>
          <p:nvPr>
            <p:ph type="body" sz="quarter" idx="40"/>
          </p:nvPr>
        </p:nvSpPr>
        <p:spPr>
          <a:xfrm>
            <a:off x="5628736" y="2919042"/>
            <a:ext cx="1262626" cy="242290"/>
          </a:xfrm>
        </p:spPr>
        <p:txBody>
          <a:bodyPr>
            <a:normAutofit fontScale="70000" lnSpcReduction="20000"/>
          </a:bodyPr>
          <a:lstStyle/>
          <a:p>
            <a:r>
              <a:rPr lang="ru-RU" dirty="0" err="1">
                <a:latin typeface="Montserrat" panose="00000500000000000000" pitchFamily="50" charset="-52"/>
              </a:rPr>
              <a:t>Абдумалик</a:t>
            </a:r>
            <a:r>
              <a:rPr lang="ru-RU" dirty="0">
                <a:latin typeface="Montserrat" panose="00000500000000000000" pitchFamily="50" charset="-52"/>
              </a:rPr>
              <a:t> Усманов </a:t>
            </a:r>
          </a:p>
        </p:txBody>
      </p:sp>
      <p:sp>
        <p:nvSpPr>
          <p:cNvPr id="132" name="Текст 131"/>
          <p:cNvSpPr>
            <a:spLocks noGrp="1"/>
          </p:cNvSpPr>
          <p:nvPr>
            <p:ph type="body" sz="quarter" idx="42"/>
          </p:nvPr>
        </p:nvSpPr>
        <p:spPr>
          <a:xfrm>
            <a:off x="7260508" y="2919042"/>
            <a:ext cx="1267407" cy="24229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Илья Трубчик </a:t>
            </a:r>
          </a:p>
        </p:txBody>
      </p:sp>
      <p:sp>
        <p:nvSpPr>
          <p:cNvPr id="133" name="Текст 132"/>
          <p:cNvSpPr>
            <a:spLocks noGrp="1"/>
          </p:cNvSpPr>
          <p:nvPr>
            <p:ph type="body" sz="quarter" idx="44"/>
          </p:nvPr>
        </p:nvSpPr>
        <p:spPr>
          <a:xfrm>
            <a:off x="719416" y="3613050"/>
            <a:ext cx="1266825" cy="25484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</a:t>
            </a:r>
            <a:r>
              <a:rPr lang="en-US" dirty="0" err="1">
                <a:latin typeface="Montserrat" panose="00000500000000000000" pitchFamily="50" charset="-52"/>
              </a:rPr>
              <a:t>iceman_o_O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4" name="Текст 133"/>
          <p:cNvSpPr>
            <a:spLocks noGrp="1"/>
          </p:cNvSpPr>
          <p:nvPr>
            <p:ph type="body" sz="quarter" idx="45"/>
          </p:nvPr>
        </p:nvSpPr>
        <p:spPr>
          <a:xfrm>
            <a:off x="719416" y="3904158"/>
            <a:ext cx="1266825" cy="254844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+7</a:t>
            </a:r>
            <a:r>
              <a:rPr lang="en-US" dirty="0">
                <a:latin typeface="Montserrat" panose="00000500000000000000" pitchFamily="50" charset="-52"/>
              </a:rPr>
              <a:t>(</a:t>
            </a:r>
            <a:r>
              <a:rPr lang="ru-RU" dirty="0">
                <a:latin typeface="Montserrat" panose="00000500000000000000" pitchFamily="50" charset="-52"/>
              </a:rPr>
              <a:t>926</a:t>
            </a:r>
            <a:r>
              <a:rPr lang="en-US" dirty="0">
                <a:latin typeface="Montserrat" panose="00000500000000000000" pitchFamily="50" charset="-52"/>
              </a:rPr>
              <a:t>)</a:t>
            </a:r>
            <a:r>
              <a:rPr lang="ru-RU" dirty="0">
                <a:latin typeface="Montserrat" panose="00000500000000000000" pitchFamily="50" charset="-52"/>
              </a:rPr>
              <a:t>335</a:t>
            </a:r>
            <a:r>
              <a:rPr lang="en-US" dirty="0">
                <a:latin typeface="Montserrat" panose="00000500000000000000" pitchFamily="50" charset="-52"/>
              </a:rPr>
              <a:t>-</a:t>
            </a:r>
            <a:r>
              <a:rPr lang="ru-RU" dirty="0">
                <a:latin typeface="Montserrat" panose="00000500000000000000" pitchFamily="50" charset="-52"/>
              </a:rPr>
              <a:t>13</a:t>
            </a:r>
            <a:r>
              <a:rPr lang="en-US" dirty="0">
                <a:latin typeface="Montserrat" panose="00000500000000000000" pitchFamily="50" charset="-52"/>
              </a:rPr>
              <a:t>-</a:t>
            </a:r>
            <a:r>
              <a:rPr lang="ru-RU" dirty="0">
                <a:latin typeface="Montserrat" panose="00000500000000000000" pitchFamily="50" charset="-52"/>
              </a:rPr>
              <a:t>53</a:t>
            </a:r>
          </a:p>
        </p:txBody>
      </p:sp>
      <p:sp>
        <p:nvSpPr>
          <p:cNvPr id="135" name="Текст 134"/>
          <p:cNvSpPr>
            <a:spLocks noGrp="1"/>
          </p:cNvSpPr>
          <p:nvPr>
            <p:ph type="body" sz="quarter" idx="49"/>
          </p:nvPr>
        </p:nvSpPr>
        <p:spPr>
          <a:xfrm>
            <a:off x="2363581" y="3194520"/>
            <a:ext cx="1266825" cy="38534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DevOps &amp; data sources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6" name="Текст 135"/>
          <p:cNvSpPr>
            <a:spLocks noGrp="1"/>
          </p:cNvSpPr>
          <p:nvPr>
            <p:ph type="body" sz="quarter" idx="50"/>
          </p:nvPr>
        </p:nvSpPr>
        <p:spPr>
          <a:xfrm>
            <a:off x="2363581" y="3613050"/>
            <a:ext cx="1266825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@E2e4q1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7" name="Текст 136"/>
          <p:cNvSpPr>
            <a:spLocks noGrp="1"/>
          </p:cNvSpPr>
          <p:nvPr>
            <p:ph type="body" sz="quarter" idx="51"/>
          </p:nvPr>
        </p:nvSpPr>
        <p:spPr>
          <a:xfrm>
            <a:off x="2363581" y="3904158"/>
            <a:ext cx="1266825" cy="254844"/>
          </a:xfrm>
        </p:spPr>
        <p:txBody>
          <a:bodyPr>
            <a:normAutofit fontScale="92500"/>
          </a:bodyPr>
          <a:lstStyle/>
          <a:p>
            <a:r>
              <a:rPr lang="ru-RU" sz="900" dirty="0">
                <a:latin typeface="Montserrat" panose="00000500000000000000" pitchFamily="50" charset="-52"/>
              </a:rPr>
              <a:t>+7(914)665-46-25</a:t>
            </a:r>
          </a:p>
        </p:txBody>
      </p:sp>
      <p:sp>
        <p:nvSpPr>
          <p:cNvPr id="138" name="Текст 137"/>
          <p:cNvSpPr>
            <a:spLocks noGrp="1"/>
          </p:cNvSpPr>
          <p:nvPr>
            <p:ph type="body" sz="quarter" idx="52"/>
          </p:nvPr>
        </p:nvSpPr>
        <p:spPr>
          <a:xfrm>
            <a:off x="3986186" y="3194520"/>
            <a:ext cx="1266825" cy="385342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DS developer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9" name="Текст 138"/>
          <p:cNvSpPr>
            <a:spLocks noGrp="1"/>
          </p:cNvSpPr>
          <p:nvPr>
            <p:ph type="body" sz="quarter" idx="53"/>
          </p:nvPr>
        </p:nvSpPr>
        <p:spPr>
          <a:xfrm>
            <a:off x="3986186" y="3613050"/>
            <a:ext cx="1266825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</a:t>
            </a:r>
            <a:r>
              <a:rPr lang="en-US" dirty="0" err="1">
                <a:latin typeface="Montserrat" panose="00000500000000000000" pitchFamily="50" charset="-52"/>
              </a:rPr>
              <a:t>nj_eka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40" name="Текст 139"/>
          <p:cNvSpPr>
            <a:spLocks noGrp="1"/>
          </p:cNvSpPr>
          <p:nvPr>
            <p:ph type="body" sz="quarter" idx="54"/>
          </p:nvPr>
        </p:nvSpPr>
        <p:spPr>
          <a:xfrm>
            <a:off x="3986186" y="3904158"/>
            <a:ext cx="1266825" cy="254844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+7(968)405-51-08</a:t>
            </a:r>
          </a:p>
        </p:txBody>
      </p:sp>
      <p:sp>
        <p:nvSpPr>
          <p:cNvPr id="141" name="Текст 140"/>
          <p:cNvSpPr>
            <a:spLocks noGrp="1"/>
          </p:cNvSpPr>
          <p:nvPr>
            <p:ph type="body" sz="quarter" idx="55"/>
          </p:nvPr>
        </p:nvSpPr>
        <p:spPr>
          <a:xfrm>
            <a:off x="5626637" y="3194520"/>
            <a:ext cx="1266825" cy="38534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Frontend developer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42" name="Текст 141"/>
          <p:cNvSpPr>
            <a:spLocks noGrp="1"/>
          </p:cNvSpPr>
          <p:nvPr>
            <p:ph type="body" sz="quarter" idx="56"/>
          </p:nvPr>
        </p:nvSpPr>
        <p:spPr>
          <a:xfrm>
            <a:off x="5626637" y="3613050"/>
            <a:ext cx="1266825" cy="254844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</a:t>
            </a:r>
            <a:r>
              <a:rPr lang="en-US" dirty="0" err="1">
                <a:latin typeface="Montserrat" panose="00000500000000000000" pitchFamily="50" charset="-52"/>
              </a:rPr>
              <a:t>malik_usmonov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43" name="Текст 142"/>
          <p:cNvSpPr>
            <a:spLocks noGrp="1"/>
          </p:cNvSpPr>
          <p:nvPr>
            <p:ph type="body" sz="quarter" idx="57"/>
          </p:nvPr>
        </p:nvSpPr>
        <p:spPr>
          <a:xfrm>
            <a:off x="5626637" y="3904158"/>
            <a:ext cx="1266825" cy="254844"/>
          </a:xfrm>
        </p:spPr>
        <p:txBody>
          <a:bodyPr>
            <a:normAutofit fontScale="62500" lnSpcReduction="2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+998 97709-92-79</a:t>
            </a:r>
          </a:p>
        </p:txBody>
      </p:sp>
      <p:sp>
        <p:nvSpPr>
          <p:cNvPr id="144" name="Текст 143"/>
          <p:cNvSpPr>
            <a:spLocks noGrp="1"/>
          </p:cNvSpPr>
          <p:nvPr>
            <p:ph type="body" sz="quarter" idx="58"/>
          </p:nvPr>
        </p:nvSpPr>
        <p:spPr>
          <a:xfrm>
            <a:off x="7260799" y="3194520"/>
            <a:ext cx="1266825" cy="38534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Backend developer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45" name="Текст 144"/>
          <p:cNvSpPr>
            <a:spLocks noGrp="1"/>
          </p:cNvSpPr>
          <p:nvPr>
            <p:ph type="body" sz="quarter" idx="59"/>
          </p:nvPr>
        </p:nvSpPr>
        <p:spPr>
          <a:xfrm>
            <a:off x="7260799" y="3613050"/>
            <a:ext cx="1266825" cy="254844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</a:t>
            </a:r>
            <a:r>
              <a:rPr lang="en-US" dirty="0" err="1">
                <a:latin typeface="Montserrat" panose="00000500000000000000" pitchFamily="50" charset="-52"/>
              </a:rPr>
              <a:t>krapivaVvolosah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46" name="Текст 145"/>
          <p:cNvSpPr>
            <a:spLocks noGrp="1"/>
          </p:cNvSpPr>
          <p:nvPr>
            <p:ph type="body" sz="quarter" idx="60"/>
          </p:nvPr>
        </p:nvSpPr>
        <p:spPr>
          <a:xfrm>
            <a:off x="7260799" y="3904158"/>
            <a:ext cx="1266825" cy="254844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+7(983)506-12-84</a:t>
            </a:r>
          </a:p>
        </p:txBody>
      </p:sp>
      <p:grpSp>
        <p:nvGrpSpPr>
          <p:cNvPr id="28" name="Группа 27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grpSp>
        <p:nvGrpSpPr>
          <p:cNvPr id="43" name="Google Shape;8133;p52">
            <a:extLst>
              <a:ext uri="{FF2B5EF4-FFF2-40B4-BE49-F238E27FC236}">
                <a16:creationId xmlns:a16="http://schemas.microsoft.com/office/drawing/2014/main" id="{4B15ED4E-81FA-45DE-961D-66203B241B27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44" name="Google Shape;8134;p52">
              <a:extLst>
                <a:ext uri="{FF2B5EF4-FFF2-40B4-BE49-F238E27FC236}">
                  <a16:creationId xmlns:a16="http://schemas.microsoft.com/office/drawing/2014/main" id="{C960C432-0C29-4F95-A130-711EAAFA563B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35;p52">
              <a:extLst>
                <a:ext uri="{FF2B5EF4-FFF2-40B4-BE49-F238E27FC236}">
                  <a16:creationId xmlns:a16="http://schemas.microsoft.com/office/drawing/2014/main" id="{A0041AC5-63C7-48DB-82EA-65E11AF7F8EB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36;p52">
              <a:extLst>
                <a:ext uri="{FF2B5EF4-FFF2-40B4-BE49-F238E27FC236}">
                  <a16:creationId xmlns:a16="http://schemas.microsoft.com/office/drawing/2014/main" id="{3E76A083-A2D2-46E5-9ADB-B13FF0CEA25C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37;p52">
              <a:extLst>
                <a:ext uri="{FF2B5EF4-FFF2-40B4-BE49-F238E27FC236}">
                  <a16:creationId xmlns:a16="http://schemas.microsoft.com/office/drawing/2014/main" id="{638FF46D-8E25-4277-ADD3-BEC16D1367D4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38;p52">
              <a:extLst>
                <a:ext uri="{FF2B5EF4-FFF2-40B4-BE49-F238E27FC236}">
                  <a16:creationId xmlns:a16="http://schemas.microsoft.com/office/drawing/2014/main" id="{CC67E982-3305-47F0-8A67-C1EB1B6BA126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139;p52">
              <a:extLst>
                <a:ext uri="{FF2B5EF4-FFF2-40B4-BE49-F238E27FC236}">
                  <a16:creationId xmlns:a16="http://schemas.microsoft.com/office/drawing/2014/main" id="{E2D99D7D-D30C-4E00-91EC-13E68F959963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734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4" name="Заголовок 27">
            <a:extLst>
              <a:ext uri="{FF2B5EF4-FFF2-40B4-BE49-F238E27FC236}">
                <a16:creationId xmlns:a16="http://schemas.microsoft.com/office/drawing/2014/main" id="{E63D1A2E-3103-4C6D-A933-19D330433AEF}"/>
              </a:ext>
            </a:extLst>
          </p:cNvPr>
          <p:cNvSpPr txBox="1">
            <a:spLocks/>
          </p:cNvSpPr>
          <p:nvPr/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E4EA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ontserrat" panose="00000500000000000000" pitchFamily="50" charset="-52"/>
              </a:rPr>
              <a:t>Общее решение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0E59381E-25A0-4E0B-9B25-C9F0D71A2882}"/>
              </a:ext>
            </a:extLst>
          </p:cNvPr>
          <p:cNvSpPr txBox="1">
            <a:spLocks/>
          </p:cNvSpPr>
          <p:nvPr/>
        </p:nvSpPr>
        <p:spPr>
          <a:xfrm>
            <a:off x="1269487" y="1203598"/>
            <a:ext cx="6408712" cy="3163628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2430" indent="-1714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Сбор и обработка первичных данных. Сбор данных о местах размещения</a:t>
            </a:r>
          </a:p>
          <a:p>
            <a:pPr marL="392430" indent="-1714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Разделение территории Москвы на Гексагоны</a:t>
            </a:r>
          </a:p>
          <a:p>
            <a:pPr marL="392430" indent="-1714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Расчет характеристик для каждого «Объекта размещения» и «Гексагона».</a:t>
            </a:r>
          </a:p>
          <a:p>
            <a:pPr marL="392430" indent="-1714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Формирование агрегированных показателей влияния на размещение </a:t>
            </a:r>
            <a:r>
              <a:rPr lang="ru-RU" sz="14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постаматов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(плотность населения, уровень цифровизации и пр.).</a:t>
            </a:r>
          </a:p>
          <a:p>
            <a:pPr marL="392430" indent="-1714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Расчет с помощью ансамбля моделей машинного обучения рекомендации по размещению Московских </a:t>
            </a:r>
            <a:r>
              <a:rPr lang="ru-RU" sz="14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постаматов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L="392430" indent="-1714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Реализация API по предоставлению сведений на Веб-сервис и во внешние источники.</a:t>
            </a:r>
          </a:p>
          <a:p>
            <a:pPr marL="392430" indent="-1714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Веб-сервис предоставляет пользователям следующий функционал: </a:t>
            </a:r>
          </a:p>
        </p:txBody>
      </p:sp>
      <p:grpSp>
        <p:nvGrpSpPr>
          <p:cNvPr id="8" name="Google Shape;8133;p52">
            <a:extLst>
              <a:ext uri="{FF2B5EF4-FFF2-40B4-BE49-F238E27FC236}">
                <a16:creationId xmlns:a16="http://schemas.microsoft.com/office/drawing/2014/main" id="{29F6A075-86A1-457E-BF13-5F1FDE3FE7B4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9" name="Google Shape;8134;p52">
              <a:extLst>
                <a:ext uri="{FF2B5EF4-FFF2-40B4-BE49-F238E27FC236}">
                  <a16:creationId xmlns:a16="http://schemas.microsoft.com/office/drawing/2014/main" id="{C9193818-8DB2-45BE-B017-8F7B6AB1F611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135;p52">
              <a:extLst>
                <a:ext uri="{FF2B5EF4-FFF2-40B4-BE49-F238E27FC236}">
                  <a16:creationId xmlns:a16="http://schemas.microsoft.com/office/drawing/2014/main" id="{E8D3B48A-66B5-4C1C-84B5-24A810FE9BD3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36;p52">
              <a:extLst>
                <a:ext uri="{FF2B5EF4-FFF2-40B4-BE49-F238E27FC236}">
                  <a16:creationId xmlns:a16="http://schemas.microsoft.com/office/drawing/2014/main" id="{24A75613-CBEF-469A-A56B-9D4A11098F19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37;p52">
              <a:extLst>
                <a:ext uri="{FF2B5EF4-FFF2-40B4-BE49-F238E27FC236}">
                  <a16:creationId xmlns:a16="http://schemas.microsoft.com/office/drawing/2014/main" id="{1827F27F-8405-423D-8937-408FE57BFF43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38;p52">
              <a:extLst>
                <a:ext uri="{FF2B5EF4-FFF2-40B4-BE49-F238E27FC236}">
                  <a16:creationId xmlns:a16="http://schemas.microsoft.com/office/drawing/2014/main" id="{9BCC987D-F173-4AAF-9181-9D71E8E2B1CA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9;p52">
              <a:extLst>
                <a:ext uri="{FF2B5EF4-FFF2-40B4-BE49-F238E27FC236}">
                  <a16:creationId xmlns:a16="http://schemas.microsoft.com/office/drawing/2014/main" id="{BEE31C44-05DC-4FBD-A63D-2FEA4E8F5B3D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663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4" name="Заголовок 27">
            <a:extLst>
              <a:ext uri="{FF2B5EF4-FFF2-40B4-BE49-F238E27FC236}">
                <a16:creationId xmlns:a16="http://schemas.microsoft.com/office/drawing/2014/main" id="{E63D1A2E-3103-4C6D-A933-19D330433AEF}"/>
              </a:ext>
            </a:extLst>
          </p:cNvPr>
          <p:cNvSpPr txBox="1">
            <a:spLocks/>
          </p:cNvSpPr>
          <p:nvPr/>
        </p:nvSpPr>
        <p:spPr>
          <a:xfrm>
            <a:off x="1907704" y="1995686"/>
            <a:ext cx="5400600" cy="7849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E4EA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ontserrat" panose="00000500000000000000" pitchFamily="50" charset="-52"/>
              </a:rPr>
              <a:t>Обработка данных</a:t>
            </a:r>
          </a:p>
          <a:p>
            <a:r>
              <a:rPr lang="ru-RU" dirty="0">
                <a:latin typeface="Montserrat" panose="00000500000000000000" pitchFamily="50" charset="-52"/>
              </a:rPr>
              <a:t>Формирование рекомендаций</a:t>
            </a:r>
          </a:p>
        </p:txBody>
      </p:sp>
      <p:grpSp>
        <p:nvGrpSpPr>
          <p:cNvPr id="15" name="Google Shape;8133;p52">
            <a:extLst>
              <a:ext uri="{FF2B5EF4-FFF2-40B4-BE49-F238E27FC236}">
                <a16:creationId xmlns:a16="http://schemas.microsoft.com/office/drawing/2014/main" id="{DE1BF467-8670-43E7-BB68-58A3B8E5DDA1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6" name="Google Shape;8134;p52">
              <a:extLst>
                <a:ext uri="{FF2B5EF4-FFF2-40B4-BE49-F238E27FC236}">
                  <a16:creationId xmlns:a16="http://schemas.microsoft.com/office/drawing/2014/main" id="{7BA3DD19-DFC8-4786-A10F-F5B7C044DAE4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5;p52">
              <a:extLst>
                <a:ext uri="{FF2B5EF4-FFF2-40B4-BE49-F238E27FC236}">
                  <a16:creationId xmlns:a16="http://schemas.microsoft.com/office/drawing/2014/main" id="{2A21F6EA-54E1-49E6-ACDD-D43A35762645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36;p52">
              <a:extLst>
                <a:ext uri="{FF2B5EF4-FFF2-40B4-BE49-F238E27FC236}">
                  <a16:creationId xmlns:a16="http://schemas.microsoft.com/office/drawing/2014/main" id="{41959A1F-178A-42AD-9A0A-AD5B2F1787BF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37;p52">
              <a:extLst>
                <a:ext uri="{FF2B5EF4-FFF2-40B4-BE49-F238E27FC236}">
                  <a16:creationId xmlns:a16="http://schemas.microsoft.com/office/drawing/2014/main" id="{521E4AFE-F34C-49C7-9099-007861435F1C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38;p52">
              <a:extLst>
                <a:ext uri="{FF2B5EF4-FFF2-40B4-BE49-F238E27FC236}">
                  <a16:creationId xmlns:a16="http://schemas.microsoft.com/office/drawing/2014/main" id="{ACCA9CB9-43C5-48D6-8214-790963D7AD5B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39;p52">
              <a:extLst>
                <a:ext uri="{FF2B5EF4-FFF2-40B4-BE49-F238E27FC236}">
                  <a16:creationId xmlns:a16="http://schemas.microsoft.com/office/drawing/2014/main" id="{9365D0F7-8CE9-4C0E-90D3-E839EFCCF2E3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11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4" name="Заголовок 27">
            <a:extLst>
              <a:ext uri="{FF2B5EF4-FFF2-40B4-BE49-F238E27FC236}">
                <a16:creationId xmlns:a16="http://schemas.microsoft.com/office/drawing/2014/main" id="{E63D1A2E-3103-4C6D-A933-19D330433AEF}"/>
              </a:ext>
            </a:extLst>
          </p:cNvPr>
          <p:cNvSpPr txBox="1">
            <a:spLocks/>
          </p:cNvSpPr>
          <p:nvPr/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E4EA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ontserrat" panose="00000500000000000000" pitchFamily="50" charset="-52"/>
              </a:rPr>
              <a:t>Гипотезы</a:t>
            </a:r>
          </a:p>
        </p:txBody>
      </p:sp>
      <p:grpSp>
        <p:nvGrpSpPr>
          <p:cNvPr id="26" name="Google Shape;8133;p52">
            <a:extLst>
              <a:ext uri="{FF2B5EF4-FFF2-40B4-BE49-F238E27FC236}">
                <a16:creationId xmlns:a16="http://schemas.microsoft.com/office/drawing/2014/main" id="{77972A05-F6C2-4C27-9B95-87ABEDB4889C}"/>
              </a:ext>
            </a:extLst>
          </p:cNvPr>
          <p:cNvGrpSpPr/>
          <p:nvPr/>
        </p:nvGrpSpPr>
        <p:grpSpPr>
          <a:xfrm>
            <a:off x="8643000" y="5185772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27" name="Google Shape;8134;p52">
              <a:extLst>
                <a:ext uri="{FF2B5EF4-FFF2-40B4-BE49-F238E27FC236}">
                  <a16:creationId xmlns:a16="http://schemas.microsoft.com/office/drawing/2014/main" id="{33F5A9D2-C12E-4728-84BC-AE2B103C5D05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35;p52">
              <a:extLst>
                <a:ext uri="{FF2B5EF4-FFF2-40B4-BE49-F238E27FC236}">
                  <a16:creationId xmlns:a16="http://schemas.microsoft.com/office/drawing/2014/main" id="{2E34528A-9804-498E-A89B-59BC55497EF0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36;p52">
              <a:extLst>
                <a:ext uri="{FF2B5EF4-FFF2-40B4-BE49-F238E27FC236}">
                  <a16:creationId xmlns:a16="http://schemas.microsoft.com/office/drawing/2014/main" id="{18B1B696-F597-45C1-A4A4-30547CB5D1E4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37;p52">
              <a:extLst>
                <a:ext uri="{FF2B5EF4-FFF2-40B4-BE49-F238E27FC236}">
                  <a16:creationId xmlns:a16="http://schemas.microsoft.com/office/drawing/2014/main" id="{60102ADB-B923-4169-97D4-F86CE03C2C6E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38;p52">
              <a:extLst>
                <a:ext uri="{FF2B5EF4-FFF2-40B4-BE49-F238E27FC236}">
                  <a16:creationId xmlns:a16="http://schemas.microsoft.com/office/drawing/2014/main" id="{3B025D13-3326-442D-BF59-A4BB4FB5A06C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39;p52">
              <a:extLst>
                <a:ext uri="{FF2B5EF4-FFF2-40B4-BE49-F238E27FC236}">
                  <a16:creationId xmlns:a16="http://schemas.microsoft.com/office/drawing/2014/main" id="{6E1645AD-B173-48F7-85D0-684838D9E50F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1700EF9-89DF-4C71-AC16-84BE33CB642D}"/>
              </a:ext>
            </a:extLst>
          </p:cNvPr>
          <p:cNvGrpSpPr/>
          <p:nvPr/>
        </p:nvGrpSpPr>
        <p:grpSpPr>
          <a:xfrm>
            <a:off x="819643" y="3463478"/>
            <a:ext cx="8121871" cy="504056"/>
            <a:chOff x="850385" y="3435846"/>
            <a:chExt cx="8121871" cy="504056"/>
          </a:xfrm>
        </p:grpSpPr>
        <p:sp>
          <p:nvSpPr>
            <p:cNvPr id="21" name="Текст 28">
              <a:extLst>
                <a:ext uri="{FF2B5EF4-FFF2-40B4-BE49-F238E27FC236}">
                  <a16:creationId xmlns:a16="http://schemas.microsoft.com/office/drawing/2014/main" id="{8BCB0619-0282-48D1-9A5D-B0FA14DF93C6}"/>
                </a:ext>
              </a:extLst>
            </p:cNvPr>
            <p:cNvSpPr txBox="1">
              <a:spLocks/>
            </p:cNvSpPr>
            <p:nvPr/>
          </p:nvSpPr>
          <p:spPr>
            <a:xfrm>
              <a:off x="1046492" y="3529014"/>
              <a:ext cx="2889089" cy="317721"/>
            </a:xfrm>
            <a:prstGeom prst="rect">
              <a:avLst/>
            </a:prstGeom>
          </p:spPr>
          <p:txBody>
            <a:bodyPr/>
            <a:lstStyle>
              <a:lvl1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1pPr>
              <a:lvl2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2pPr>
              <a:lvl3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solidFill>
                    <a:srgbClr val="FD0C50"/>
                  </a:solidFill>
                  <a:latin typeface="Montserrat" panose="00000500000000000000" pitchFamily="50" charset="-52"/>
                </a:rPr>
                <a:t>Спальный район</a:t>
              </a:r>
            </a:p>
          </p:txBody>
        </p:sp>
        <p:sp>
          <p:nvSpPr>
            <p:cNvPr id="22" name="Текст 3">
              <a:extLst>
                <a:ext uri="{FF2B5EF4-FFF2-40B4-BE49-F238E27FC236}">
                  <a16:creationId xmlns:a16="http://schemas.microsoft.com/office/drawing/2014/main" id="{5BD77FD9-FBB5-47C3-B6EC-5FC1EF978961}"/>
                </a:ext>
              </a:extLst>
            </p:cNvPr>
            <p:cNvSpPr txBox="1">
              <a:spLocks/>
            </p:cNvSpPr>
            <p:nvPr/>
          </p:nvSpPr>
          <p:spPr>
            <a:xfrm>
              <a:off x="3930556" y="3435846"/>
              <a:ext cx="5041700" cy="504056"/>
            </a:xfrm>
            <a:prstGeom prst="rect">
              <a:avLst/>
            </a:prstGeom>
          </p:spPr>
          <p:txBody>
            <a:bodyPr/>
            <a:lstStyle>
              <a:lvl1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1pPr>
              <a:lvl2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2pPr>
              <a:lvl3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400" dirty="0">
                  <a:latin typeface="Monseratt"/>
                </a:rPr>
                <a:t>Доставку чаще заказывают к месту жительства и больше потребителей сервиса</a:t>
              </a:r>
            </a:p>
          </p:txBody>
        </p:sp>
        <p:grpSp>
          <p:nvGrpSpPr>
            <p:cNvPr id="34" name="Google Shape;4563;p45">
              <a:extLst>
                <a:ext uri="{FF2B5EF4-FFF2-40B4-BE49-F238E27FC236}">
                  <a16:creationId xmlns:a16="http://schemas.microsoft.com/office/drawing/2014/main" id="{EF482B4F-6206-4DB9-8B4C-1587C930D561}"/>
                </a:ext>
              </a:extLst>
            </p:cNvPr>
            <p:cNvGrpSpPr/>
            <p:nvPr/>
          </p:nvGrpSpPr>
          <p:grpSpPr>
            <a:xfrm>
              <a:off x="850385" y="3572519"/>
              <a:ext cx="233762" cy="230710"/>
              <a:chOff x="6232000" y="1435050"/>
              <a:chExt cx="488225" cy="481850"/>
            </a:xfrm>
            <a:solidFill>
              <a:schemeClr val="bg1"/>
            </a:solidFill>
          </p:grpSpPr>
          <p:sp>
            <p:nvSpPr>
              <p:cNvPr id="35" name="Google Shape;4564;p45">
                <a:extLst>
                  <a:ext uri="{FF2B5EF4-FFF2-40B4-BE49-F238E27FC236}">
                    <a16:creationId xmlns:a16="http://schemas.microsoft.com/office/drawing/2014/main" id="{CA621460-4DA4-4A34-BDF9-7C31F7DB64F2}"/>
                  </a:ext>
                </a:extLst>
              </p:cNvPr>
              <p:cNvSpPr/>
              <p:nvPr/>
            </p:nvSpPr>
            <p:spPr>
              <a:xfrm>
                <a:off x="6578000" y="1463375"/>
                <a:ext cx="831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Google Shape;4565;p45">
                <a:extLst>
                  <a:ext uri="{FF2B5EF4-FFF2-40B4-BE49-F238E27FC236}">
                    <a16:creationId xmlns:a16="http://schemas.microsoft.com/office/drawing/2014/main" id="{02751FB5-ABE5-410C-B41B-D36C32D0C874}"/>
                  </a:ext>
                </a:extLst>
              </p:cNvPr>
              <p:cNvSpPr/>
              <p:nvPr/>
            </p:nvSpPr>
            <p:spPr>
              <a:xfrm>
                <a:off x="6421725" y="1773850"/>
                <a:ext cx="112950" cy="143050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Google Shape;4566;p45">
                <a:extLst>
                  <a:ext uri="{FF2B5EF4-FFF2-40B4-BE49-F238E27FC236}">
                    <a16:creationId xmlns:a16="http://schemas.microsoft.com/office/drawing/2014/main" id="{3CE19E46-09F2-49BE-82F7-A25F9DD76D11}"/>
                  </a:ext>
                </a:extLst>
              </p:cNvPr>
              <p:cNvSpPr/>
              <p:nvPr/>
            </p:nvSpPr>
            <p:spPr>
              <a:xfrm>
                <a:off x="6448975" y="1632700"/>
                <a:ext cx="5647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Google Shape;4567;p45">
                <a:extLst>
                  <a:ext uri="{FF2B5EF4-FFF2-40B4-BE49-F238E27FC236}">
                    <a16:creationId xmlns:a16="http://schemas.microsoft.com/office/drawing/2014/main" id="{C765DA74-7431-4619-97DD-D93132EF0A58}"/>
                  </a:ext>
                </a:extLst>
              </p:cNvPr>
              <p:cNvSpPr/>
              <p:nvPr/>
            </p:nvSpPr>
            <p:spPr>
              <a:xfrm>
                <a:off x="6232000" y="1435050"/>
                <a:ext cx="4882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Google Shape;4568;p45">
                <a:extLst>
                  <a:ext uri="{FF2B5EF4-FFF2-40B4-BE49-F238E27FC236}">
                    <a16:creationId xmlns:a16="http://schemas.microsoft.com/office/drawing/2014/main" id="{3D5D0948-D3CB-4609-BCA1-45A6CF7B3B26}"/>
                  </a:ext>
                </a:extLst>
              </p:cNvPr>
              <p:cNvSpPr/>
              <p:nvPr/>
            </p:nvSpPr>
            <p:spPr>
              <a:xfrm>
                <a:off x="6291025" y="1537700"/>
                <a:ext cx="369800" cy="379200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6832D0A-2F0A-458C-9201-3C9F0C50364B}"/>
              </a:ext>
            </a:extLst>
          </p:cNvPr>
          <p:cNvGrpSpPr/>
          <p:nvPr/>
        </p:nvGrpSpPr>
        <p:grpSpPr>
          <a:xfrm>
            <a:off x="819643" y="4227934"/>
            <a:ext cx="8307454" cy="504056"/>
            <a:chOff x="836546" y="4227934"/>
            <a:chExt cx="8307454" cy="504056"/>
          </a:xfrm>
        </p:grpSpPr>
        <p:sp>
          <p:nvSpPr>
            <p:cNvPr id="23" name="Текст 28">
              <a:extLst>
                <a:ext uri="{FF2B5EF4-FFF2-40B4-BE49-F238E27FC236}">
                  <a16:creationId xmlns:a16="http://schemas.microsoft.com/office/drawing/2014/main" id="{71316950-B58A-4DC6-A4BE-B152F33A44F7}"/>
                </a:ext>
              </a:extLst>
            </p:cNvPr>
            <p:cNvSpPr txBox="1">
              <a:spLocks/>
            </p:cNvSpPr>
            <p:nvPr/>
          </p:nvSpPr>
          <p:spPr>
            <a:xfrm>
              <a:off x="1046492" y="4321102"/>
              <a:ext cx="2889089" cy="317721"/>
            </a:xfrm>
            <a:prstGeom prst="rect">
              <a:avLst/>
            </a:prstGeom>
          </p:spPr>
          <p:txBody>
            <a:bodyPr/>
            <a:lstStyle>
              <a:lvl1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1pPr>
              <a:lvl2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2pPr>
              <a:lvl3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solidFill>
                    <a:srgbClr val="FD0C50"/>
                  </a:solidFill>
                  <a:latin typeface="Montserrat" panose="00000500000000000000" pitchFamily="50" charset="-52"/>
                </a:rPr>
                <a:t>Уровень транспортной доступности</a:t>
              </a:r>
            </a:p>
          </p:txBody>
        </p:sp>
        <p:sp>
          <p:nvSpPr>
            <p:cNvPr id="24" name="Текст 3">
              <a:extLst>
                <a:ext uri="{FF2B5EF4-FFF2-40B4-BE49-F238E27FC236}">
                  <a16:creationId xmlns:a16="http://schemas.microsoft.com/office/drawing/2014/main" id="{92A48B04-1416-45DE-8F14-69F486A06115}"/>
                </a:ext>
              </a:extLst>
            </p:cNvPr>
            <p:cNvSpPr txBox="1">
              <a:spLocks/>
            </p:cNvSpPr>
            <p:nvPr/>
          </p:nvSpPr>
          <p:spPr>
            <a:xfrm>
              <a:off x="3924800" y="4227934"/>
              <a:ext cx="5219200" cy="504056"/>
            </a:xfrm>
            <a:prstGeom prst="rect">
              <a:avLst/>
            </a:prstGeom>
          </p:spPr>
          <p:txBody>
            <a:bodyPr/>
            <a:lstStyle>
              <a:lvl1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1pPr>
              <a:lvl2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2pPr>
              <a:lvl3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400" dirty="0">
                  <a:latin typeface="Monseratt"/>
                </a:rPr>
                <a:t>Чем выше, тем больше потенциальных потребителей сервиса </a:t>
              </a:r>
            </a:p>
          </p:txBody>
        </p:sp>
        <p:grpSp>
          <p:nvGrpSpPr>
            <p:cNvPr id="40" name="Google Shape;4745;p45">
              <a:extLst>
                <a:ext uri="{FF2B5EF4-FFF2-40B4-BE49-F238E27FC236}">
                  <a16:creationId xmlns:a16="http://schemas.microsoft.com/office/drawing/2014/main" id="{1A47C701-ECBA-4F52-8C24-726DA7465BF8}"/>
                </a:ext>
              </a:extLst>
            </p:cNvPr>
            <p:cNvGrpSpPr/>
            <p:nvPr/>
          </p:nvGrpSpPr>
          <p:grpSpPr>
            <a:xfrm>
              <a:off x="836546" y="4374979"/>
              <a:ext cx="230698" cy="209966"/>
              <a:chOff x="1492675" y="4420975"/>
              <a:chExt cx="481825" cy="438525"/>
            </a:xfrm>
            <a:solidFill>
              <a:schemeClr val="bg1"/>
            </a:solidFill>
          </p:grpSpPr>
          <p:sp>
            <p:nvSpPr>
              <p:cNvPr id="41" name="Google Shape;4746;p45">
                <a:extLst>
                  <a:ext uri="{FF2B5EF4-FFF2-40B4-BE49-F238E27FC236}">
                    <a16:creationId xmlns:a16="http://schemas.microsoft.com/office/drawing/2014/main" id="{25826DD7-17A6-4B7E-9E17-34607CFB79F4}"/>
                  </a:ext>
                </a:extLst>
              </p:cNvPr>
              <p:cNvSpPr/>
              <p:nvPr/>
            </p:nvSpPr>
            <p:spPr>
              <a:xfrm>
                <a:off x="1841375" y="4649825"/>
                <a:ext cx="43325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1732" extrusionOk="0">
                    <a:moveTo>
                      <a:pt x="868" y="0"/>
                    </a:moveTo>
                    <a:cubicBezTo>
                      <a:pt x="389" y="0"/>
                      <a:pt x="1" y="386"/>
                      <a:pt x="1" y="865"/>
                    </a:cubicBezTo>
                    <a:cubicBezTo>
                      <a:pt x="1" y="1343"/>
                      <a:pt x="389" y="1732"/>
                      <a:pt x="868" y="1732"/>
                    </a:cubicBezTo>
                    <a:cubicBezTo>
                      <a:pt x="1347" y="1732"/>
                      <a:pt x="1732" y="1343"/>
                      <a:pt x="1732" y="865"/>
                    </a:cubicBezTo>
                    <a:cubicBezTo>
                      <a:pt x="1732" y="386"/>
                      <a:pt x="1347" y="0"/>
                      <a:pt x="8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2" name="Google Shape;4747;p45">
                <a:extLst>
                  <a:ext uri="{FF2B5EF4-FFF2-40B4-BE49-F238E27FC236}">
                    <a16:creationId xmlns:a16="http://schemas.microsoft.com/office/drawing/2014/main" id="{84B376F9-F15D-4E45-8FA1-62BBA7B26AC7}"/>
                  </a:ext>
                </a:extLst>
              </p:cNvPr>
              <p:cNvSpPr/>
              <p:nvPr/>
            </p:nvSpPr>
            <p:spPr>
              <a:xfrm>
                <a:off x="1582425" y="4649825"/>
                <a:ext cx="43300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732" extrusionOk="0">
                    <a:moveTo>
                      <a:pt x="864" y="0"/>
                    </a:moveTo>
                    <a:cubicBezTo>
                      <a:pt x="386" y="0"/>
                      <a:pt x="0" y="386"/>
                      <a:pt x="0" y="865"/>
                    </a:cubicBezTo>
                    <a:cubicBezTo>
                      <a:pt x="0" y="1343"/>
                      <a:pt x="386" y="1732"/>
                      <a:pt x="864" y="1732"/>
                    </a:cubicBezTo>
                    <a:cubicBezTo>
                      <a:pt x="1343" y="1732"/>
                      <a:pt x="1732" y="1343"/>
                      <a:pt x="1732" y="865"/>
                    </a:cubicBezTo>
                    <a:cubicBezTo>
                      <a:pt x="1732" y="386"/>
                      <a:pt x="1343" y="0"/>
                      <a:pt x="8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" name="Google Shape;4748;p45">
                <a:extLst>
                  <a:ext uri="{FF2B5EF4-FFF2-40B4-BE49-F238E27FC236}">
                    <a16:creationId xmlns:a16="http://schemas.microsoft.com/office/drawing/2014/main" id="{5E552B2D-3C42-4DCF-894F-227085931DC8}"/>
                  </a:ext>
                </a:extLst>
              </p:cNvPr>
              <p:cNvSpPr/>
              <p:nvPr/>
            </p:nvSpPr>
            <p:spPr>
              <a:xfrm>
                <a:off x="1492675" y="4420975"/>
                <a:ext cx="481825" cy="35647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4259" extrusionOk="0">
                    <a:moveTo>
                      <a:pt x="12783" y="1126"/>
                    </a:moveTo>
                    <a:cubicBezTo>
                      <a:pt x="14322" y="1126"/>
                      <a:pt x="15629" y="2382"/>
                      <a:pt x="15822" y="4047"/>
                    </a:cubicBezTo>
                    <a:cubicBezTo>
                      <a:pt x="15825" y="4065"/>
                      <a:pt x="15828" y="4083"/>
                      <a:pt x="15831" y="4099"/>
                    </a:cubicBezTo>
                    <a:lnTo>
                      <a:pt x="16198" y="5854"/>
                    </a:lnTo>
                    <a:lnTo>
                      <a:pt x="9381" y="5854"/>
                    </a:lnTo>
                    <a:lnTo>
                      <a:pt x="11672" y="4099"/>
                    </a:lnTo>
                    <a:cubicBezTo>
                      <a:pt x="11925" y="3909"/>
                      <a:pt x="11973" y="3550"/>
                      <a:pt x="11784" y="3301"/>
                    </a:cubicBezTo>
                    <a:cubicBezTo>
                      <a:pt x="11672" y="3157"/>
                      <a:pt x="11504" y="3082"/>
                      <a:pt x="11334" y="3082"/>
                    </a:cubicBezTo>
                    <a:cubicBezTo>
                      <a:pt x="11212" y="3082"/>
                      <a:pt x="11089" y="3121"/>
                      <a:pt x="10986" y="3201"/>
                    </a:cubicBezTo>
                    <a:lnTo>
                      <a:pt x="7598" y="5800"/>
                    </a:lnTo>
                    <a:cubicBezTo>
                      <a:pt x="7577" y="5818"/>
                      <a:pt x="7556" y="5836"/>
                      <a:pt x="7535" y="5854"/>
                    </a:cubicBezTo>
                    <a:lnTo>
                      <a:pt x="3072" y="5854"/>
                    </a:lnTo>
                    <a:lnTo>
                      <a:pt x="3440" y="4099"/>
                    </a:lnTo>
                    <a:cubicBezTo>
                      <a:pt x="3446" y="4083"/>
                      <a:pt x="3446" y="4065"/>
                      <a:pt x="3449" y="4047"/>
                    </a:cubicBezTo>
                    <a:cubicBezTo>
                      <a:pt x="3641" y="2382"/>
                      <a:pt x="4948" y="1126"/>
                      <a:pt x="6490" y="1126"/>
                    </a:cubicBezTo>
                    <a:close/>
                    <a:moveTo>
                      <a:pt x="11404" y="9606"/>
                    </a:moveTo>
                    <a:cubicBezTo>
                      <a:pt x="11718" y="9606"/>
                      <a:pt x="11967" y="9856"/>
                      <a:pt x="11967" y="10169"/>
                    </a:cubicBezTo>
                    <a:cubicBezTo>
                      <a:pt x="11967" y="10482"/>
                      <a:pt x="11718" y="10735"/>
                      <a:pt x="11404" y="10735"/>
                    </a:cubicBezTo>
                    <a:lnTo>
                      <a:pt x="7755" y="10735"/>
                    </a:lnTo>
                    <a:cubicBezTo>
                      <a:pt x="7442" y="10735"/>
                      <a:pt x="7189" y="10482"/>
                      <a:pt x="7189" y="10169"/>
                    </a:cubicBezTo>
                    <a:cubicBezTo>
                      <a:pt x="7189" y="9856"/>
                      <a:pt x="7442" y="9606"/>
                      <a:pt x="7755" y="9606"/>
                    </a:cubicBezTo>
                    <a:close/>
                    <a:moveTo>
                      <a:pt x="4457" y="8025"/>
                    </a:moveTo>
                    <a:cubicBezTo>
                      <a:pt x="5264" y="8025"/>
                      <a:pt x="5990" y="8510"/>
                      <a:pt x="6300" y="9254"/>
                    </a:cubicBezTo>
                    <a:cubicBezTo>
                      <a:pt x="6607" y="10001"/>
                      <a:pt x="6439" y="10859"/>
                      <a:pt x="5867" y="11428"/>
                    </a:cubicBezTo>
                    <a:cubicBezTo>
                      <a:pt x="5486" y="11811"/>
                      <a:pt x="4976" y="12014"/>
                      <a:pt x="4456" y="12014"/>
                    </a:cubicBezTo>
                    <a:cubicBezTo>
                      <a:pt x="4199" y="12014"/>
                      <a:pt x="3940" y="11964"/>
                      <a:pt x="3693" y="11862"/>
                    </a:cubicBezTo>
                    <a:cubicBezTo>
                      <a:pt x="2949" y="11554"/>
                      <a:pt x="2461" y="10826"/>
                      <a:pt x="2461" y="10019"/>
                    </a:cubicBezTo>
                    <a:cubicBezTo>
                      <a:pt x="2464" y="8920"/>
                      <a:pt x="3355" y="8025"/>
                      <a:pt x="4454" y="8025"/>
                    </a:cubicBezTo>
                    <a:close/>
                    <a:moveTo>
                      <a:pt x="14816" y="8025"/>
                    </a:moveTo>
                    <a:cubicBezTo>
                      <a:pt x="15915" y="8025"/>
                      <a:pt x="16810" y="8917"/>
                      <a:pt x="16810" y="10019"/>
                    </a:cubicBezTo>
                    <a:cubicBezTo>
                      <a:pt x="16810" y="10826"/>
                      <a:pt x="16325" y="11554"/>
                      <a:pt x="15578" y="11862"/>
                    </a:cubicBezTo>
                    <a:cubicBezTo>
                      <a:pt x="15332" y="11964"/>
                      <a:pt x="15073" y="12014"/>
                      <a:pt x="14816" y="12014"/>
                    </a:cubicBezTo>
                    <a:cubicBezTo>
                      <a:pt x="14297" y="12014"/>
                      <a:pt x="13786" y="11811"/>
                      <a:pt x="13404" y="11428"/>
                    </a:cubicBezTo>
                    <a:cubicBezTo>
                      <a:pt x="12835" y="10859"/>
                      <a:pt x="12663" y="10001"/>
                      <a:pt x="12973" y="9254"/>
                    </a:cubicBezTo>
                    <a:cubicBezTo>
                      <a:pt x="13280" y="8510"/>
                      <a:pt x="14009" y="8025"/>
                      <a:pt x="14816" y="8025"/>
                    </a:cubicBezTo>
                    <a:close/>
                    <a:moveTo>
                      <a:pt x="6490" y="0"/>
                    </a:moveTo>
                    <a:cubicBezTo>
                      <a:pt x="4385" y="0"/>
                      <a:pt x="2599" y="1671"/>
                      <a:pt x="2331" y="3894"/>
                    </a:cubicBezTo>
                    <a:lnTo>
                      <a:pt x="1907" y="5917"/>
                    </a:lnTo>
                    <a:cubicBezTo>
                      <a:pt x="799" y="6143"/>
                      <a:pt x="1" y="7119"/>
                      <a:pt x="1" y="8251"/>
                    </a:cubicBezTo>
                    <a:lnTo>
                      <a:pt x="1" y="11877"/>
                    </a:lnTo>
                    <a:cubicBezTo>
                      <a:pt x="1" y="13192"/>
                      <a:pt x="1064" y="14255"/>
                      <a:pt x="2380" y="14258"/>
                    </a:cubicBezTo>
                    <a:lnTo>
                      <a:pt x="16894" y="14258"/>
                    </a:lnTo>
                    <a:cubicBezTo>
                      <a:pt x="18207" y="14255"/>
                      <a:pt x="19270" y="13192"/>
                      <a:pt x="19273" y="11880"/>
                    </a:cubicBezTo>
                    <a:lnTo>
                      <a:pt x="19273" y="8251"/>
                    </a:lnTo>
                    <a:cubicBezTo>
                      <a:pt x="19270" y="7119"/>
                      <a:pt x="18472" y="6143"/>
                      <a:pt x="17364" y="5917"/>
                    </a:cubicBezTo>
                    <a:lnTo>
                      <a:pt x="16939" y="3894"/>
                    </a:lnTo>
                    <a:cubicBezTo>
                      <a:pt x="16671" y="1671"/>
                      <a:pt x="14885" y="0"/>
                      <a:pt x="127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4" name="Google Shape;4749;p45">
                <a:extLst>
                  <a:ext uri="{FF2B5EF4-FFF2-40B4-BE49-F238E27FC236}">
                    <a16:creationId xmlns:a16="http://schemas.microsoft.com/office/drawing/2014/main" id="{B7B5DF8D-1DA3-4BB4-BA57-C383AA594B33}"/>
                  </a:ext>
                </a:extLst>
              </p:cNvPr>
              <p:cNvSpPr/>
              <p:nvPr/>
            </p:nvSpPr>
            <p:spPr>
              <a:xfrm>
                <a:off x="1546875" y="4805650"/>
                <a:ext cx="11897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2154" extrusionOk="0">
                    <a:moveTo>
                      <a:pt x="1" y="1"/>
                    </a:moveTo>
                    <a:lnTo>
                      <a:pt x="1" y="458"/>
                    </a:lnTo>
                    <a:cubicBezTo>
                      <a:pt x="1" y="1395"/>
                      <a:pt x="757" y="2151"/>
                      <a:pt x="1693" y="2154"/>
                    </a:cubicBezTo>
                    <a:lnTo>
                      <a:pt x="3063" y="2154"/>
                    </a:lnTo>
                    <a:cubicBezTo>
                      <a:pt x="4000" y="2151"/>
                      <a:pt x="4756" y="1395"/>
                      <a:pt x="4759" y="458"/>
                    </a:cubicBezTo>
                    <a:lnTo>
                      <a:pt x="475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5" name="Google Shape;4750;p45">
                <a:extLst>
                  <a:ext uri="{FF2B5EF4-FFF2-40B4-BE49-F238E27FC236}">
                    <a16:creationId xmlns:a16="http://schemas.microsoft.com/office/drawing/2014/main" id="{356B5C57-B750-4F27-A051-386459719EC5}"/>
                  </a:ext>
                </a:extLst>
              </p:cNvPr>
              <p:cNvSpPr/>
              <p:nvPr/>
            </p:nvSpPr>
            <p:spPr>
              <a:xfrm>
                <a:off x="1801325" y="4805650"/>
                <a:ext cx="11897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2154" extrusionOk="0">
                    <a:moveTo>
                      <a:pt x="1" y="1"/>
                    </a:moveTo>
                    <a:lnTo>
                      <a:pt x="1" y="458"/>
                    </a:lnTo>
                    <a:cubicBezTo>
                      <a:pt x="1" y="1395"/>
                      <a:pt x="757" y="2151"/>
                      <a:pt x="1693" y="2154"/>
                    </a:cubicBezTo>
                    <a:lnTo>
                      <a:pt x="3063" y="2154"/>
                    </a:lnTo>
                    <a:cubicBezTo>
                      <a:pt x="4000" y="2151"/>
                      <a:pt x="4756" y="1395"/>
                      <a:pt x="4759" y="458"/>
                    </a:cubicBezTo>
                    <a:lnTo>
                      <a:pt x="475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C4C8D52-2684-40EC-BA77-B3134F4A19E2}"/>
              </a:ext>
            </a:extLst>
          </p:cNvPr>
          <p:cNvGrpSpPr/>
          <p:nvPr/>
        </p:nvGrpSpPr>
        <p:grpSpPr>
          <a:xfrm>
            <a:off x="819643" y="1337608"/>
            <a:ext cx="8002633" cy="336555"/>
            <a:chOff x="819643" y="1337608"/>
            <a:chExt cx="8002633" cy="336555"/>
          </a:xfrm>
        </p:grpSpPr>
        <p:sp>
          <p:nvSpPr>
            <p:cNvPr id="15" name="Текст 28">
              <a:extLst>
                <a:ext uri="{FF2B5EF4-FFF2-40B4-BE49-F238E27FC236}">
                  <a16:creationId xmlns:a16="http://schemas.microsoft.com/office/drawing/2014/main" id="{2EDBB9E6-45AB-4FB7-9FDC-E4054F526D8F}"/>
                </a:ext>
              </a:extLst>
            </p:cNvPr>
            <p:cNvSpPr txBox="1">
              <a:spLocks/>
            </p:cNvSpPr>
            <p:nvPr/>
          </p:nvSpPr>
          <p:spPr>
            <a:xfrm>
              <a:off x="1046492" y="1347025"/>
              <a:ext cx="2889089" cy="317721"/>
            </a:xfrm>
            <a:prstGeom prst="rect">
              <a:avLst/>
            </a:prstGeom>
          </p:spPr>
          <p:txBody>
            <a:bodyPr/>
            <a:lstStyle>
              <a:lvl1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1pPr>
              <a:lvl2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2pPr>
              <a:lvl3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solidFill>
                    <a:srgbClr val="FD0C50"/>
                  </a:solidFill>
                  <a:latin typeface="Montserrat" panose="00000500000000000000" pitchFamily="50" charset="-52"/>
                </a:rPr>
                <a:t>Плотность населения</a:t>
              </a:r>
            </a:p>
          </p:txBody>
        </p:sp>
        <p:sp>
          <p:nvSpPr>
            <p:cNvPr id="16" name="Текст 3">
              <a:extLst>
                <a:ext uri="{FF2B5EF4-FFF2-40B4-BE49-F238E27FC236}">
                  <a16:creationId xmlns:a16="http://schemas.microsoft.com/office/drawing/2014/main" id="{F306551E-ADD3-4979-B0F8-38A6829A85DD}"/>
                </a:ext>
              </a:extLst>
            </p:cNvPr>
            <p:cNvSpPr txBox="1">
              <a:spLocks/>
            </p:cNvSpPr>
            <p:nvPr/>
          </p:nvSpPr>
          <p:spPr>
            <a:xfrm>
              <a:off x="3935581" y="1337608"/>
              <a:ext cx="4886695" cy="336555"/>
            </a:xfrm>
            <a:prstGeom prst="rect">
              <a:avLst/>
            </a:prstGeom>
          </p:spPr>
          <p:txBody>
            <a:bodyPr/>
            <a:lstStyle>
              <a:lvl1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1pPr>
              <a:lvl2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2pPr>
              <a:lvl3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400" dirty="0">
                  <a:latin typeface="Monseratt"/>
                </a:rPr>
                <a:t>Чем выше плотность, тем больше потребителей сервиса</a:t>
              </a:r>
            </a:p>
          </p:txBody>
        </p:sp>
        <p:grpSp>
          <p:nvGrpSpPr>
            <p:cNvPr id="46" name="Google Shape;9542;p55">
              <a:extLst>
                <a:ext uri="{FF2B5EF4-FFF2-40B4-BE49-F238E27FC236}">
                  <a16:creationId xmlns:a16="http://schemas.microsoft.com/office/drawing/2014/main" id="{EBA8F40E-061E-4EC6-BDD4-6DFCD3C0635A}"/>
                </a:ext>
              </a:extLst>
            </p:cNvPr>
            <p:cNvGrpSpPr/>
            <p:nvPr/>
          </p:nvGrpSpPr>
          <p:grpSpPr>
            <a:xfrm>
              <a:off x="819643" y="1358502"/>
              <a:ext cx="251393" cy="294766"/>
              <a:chOff x="3497300" y="3227275"/>
              <a:chExt cx="296175" cy="296175"/>
            </a:xfrm>
            <a:solidFill>
              <a:schemeClr val="bg1"/>
            </a:solidFill>
          </p:grpSpPr>
          <p:sp>
            <p:nvSpPr>
              <p:cNvPr id="47" name="Google Shape;9543;p55">
                <a:extLst>
                  <a:ext uri="{FF2B5EF4-FFF2-40B4-BE49-F238E27FC236}">
                    <a16:creationId xmlns:a16="http://schemas.microsoft.com/office/drawing/2014/main" id="{A19E511A-58B9-463C-AB7A-8A00F7EF3241}"/>
                  </a:ext>
                </a:extLst>
              </p:cNvPr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544;p55">
                <a:extLst>
                  <a:ext uri="{FF2B5EF4-FFF2-40B4-BE49-F238E27FC236}">
                    <a16:creationId xmlns:a16="http://schemas.microsoft.com/office/drawing/2014/main" id="{13525FA3-7614-4796-9616-BCDE373ED9E0}"/>
                  </a:ext>
                </a:extLst>
              </p:cNvPr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545;p55">
                <a:extLst>
                  <a:ext uri="{FF2B5EF4-FFF2-40B4-BE49-F238E27FC236}">
                    <a16:creationId xmlns:a16="http://schemas.microsoft.com/office/drawing/2014/main" id="{2C51DF9E-64D9-416F-AB5D-495D67E8F0A0}"/>
                  </a:ext>
                </a:extLst>
              </p:cNvPr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546;p55">
                <a:extLst>
                  <a:ext uri="{FF2B5EF4-FFF2-40B4-BE49-F238E27FC236}">
                    <a16:creationId xmlns:a16="http://schemas.microsoft.com/office/drawing/2014/main" id="{BEDCC4C6-FA1F-4E1D-BFF4-F323CD768155}"/>
                  </a:ext>
                </a:extLst>
              </p:cNvPr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47;p55">
                <a:extLst>
                  <a:ext uri="{FF2B5EF4-FFF2-40B4-BE49-F238E27FC236}">
                    <a16:creationId xmlns:a16="http://schemas.microsoft.com/office/drawing/2014/main" id="{BFC43B80-556B-4B00-87DF-2D9CA3358913}"/>
                  </a:ext>
                </a:extLst>
              </p:cNvPr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548;p55">
                <a:extLst>
                  <a:ext uri="{FF2B5EF4-FFF2-40B4-BE49-F238E27FC236}">
                    <a16:creationId xmlns:a16="http://schemas.microsoft.com/office/drawing/2014/main" id="{2CC57C88-9A44-411B-A726-B32F8E2214A0}"/>
                  </a:ext>
                </a:extLst>
              </p:cNvPr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549;p55">
                <a:extLst>
                  <a:ext uri="{FF2B5EF4-FFF2-40B4-BE49-F238E27FC236}">
                    <a16:creationId xmlns:a16="http://schemas.microsoft.com/office/drawing/2014/main" id="{4F5C0C76-EA0C-4A54-9172-842DD4223518}"/>
                  </a:ext>
                </a:extLst>
              </p:cNvPr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550;p55">
                <a:extLst>
                  <a:ext uri="{FF2B5EF4-FFF2-40B4-BE49-F238E27FC236}">
                    <a16:creationId xmlns:a16="http://schemas.microsoft.com/office/drawing/2014/main" id="{67FCB386-BFF5-4DD8-94ED-92AC9831D845}"/>
                  </a:ext>
                </a:extLst>
              </p:cNvPr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63739BB-2E54-4C97-8A1A-A06014421760}"/>
              </a:ext>
            </a:extLst>
          </p:cNvPr>
          <p:cNvGrpSpPr/>
          <p:nvPr/>
        </p:nvGrpSpPr>
        <p:grpSpPr>
          <a:xfrm>
            <a:off x="819643" y="2699021"/>
            <a:ext cx="8056826" cy="504056"/>
            <a:chOff x="823435" y="2724962"/>
            <a:chExt cx="8056826" cy="504056"/>
          </a:xfrm>
        </p:grpSpPr>
        <p:sp>
          <p:nvSpPr>
            <p:cNvPr id="19" name="Текст 28">
              <a:extLst>
                <a:ext uri="{FF2B5EF4-FFF2-40B4-BE49-F238E27FC236}">
                  <a16:creationId xmlns:a16="http://schemas.microsoft.com/office/drawing/2014/main" id="{C23A077A-AFBA-4C6B-BD9A-36D60A8E0590}"/>
                </a:ext>
              </a:extLst>
            </p:cNvPr>
            <p:cNvSpPr txBox="1">
              <a:spLocks/>
            </p:cNvSpPr>
            <p:nvPr/>
          </p:nvSpPr>
          <p:spPr>
            <a:xfrm>
              <a:off x="1046492" y="2818130"/>
              <a:ext cx="2889089" cy="317721"/>
            </a:xfrm>
            <a:prstGeom prst="rect">
              <a:avLst/>
            </a:prstGeom>
          </p:spPr>
          <p:txBody>
            <a:bodyPr/>
            <a:lstStyle>
              <a:lvl1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1pPr>
              <a:lvl2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2pPr>
              <a:lvl3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solidFill>
                    <a:srgbClr val="FD0C50"/>
                  </a:solidFill>
                  <a:latin typeface="Montserrat" panose="00000500000000000000" pitchFamily="50" charset="-52"/>
                </a:rPr>
                <a:t>Уровень цифровизации</a:t>
              </a:r>
            </a:p>
          </p:txBody>
        </p:sp>
        <p:sp>
          <p:nvSpPr>
            <p:cNvPr id="20" name="Текст 3">
              <a:extLst>
                <a:ext uri="{FF2B5EF4-FFF2-40B4-BE49-F238E27FC236}">
                  <a16:creationId xmlns:a16="http://schemas.microsoft.com/office/drawing/2014/main" id="{B7D0940A-8124-4D15-A930-0431644DC323}"/>
                </a:ext>
              </a:extLst>
            </p:cNvPr>
            <p:cNvSpPr txBox="1">
              <a:spLocks/>
            </p:cNvSpPr>
            <p:nvPr/>
          </p:nvSpPr>
          <p:spPr>
            <a:xfrm>
              <a:off x="3933639" y="2724962"/>
              <a:ext cx="4946622" cy="504056"/>
            </a:xfrm>
            <a:prstGeom prst="rect">
              <a:avLst/>
            </a:prstGeom>
          </p:spPr>
          <p:txBody>
            <a:bodyPr/>
            <a:lstStyle>
              <a:lvl1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1pPr>
              <a:lvl2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2pPr>
              <a:lvl3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400" dirty="0">
                  <a:latin typeface="Monseratt"/>
                </a:rPr>
                <a:t>Агрегированный показатель, чем выше, тем больше потребителей сервиса</a:t>
              </a:r>
            </a:p>
          </p:txBody>
        </p:sp>
        <p:grpSp>
          <p:nvGrpSpPr>
            <p:cNvPr id="55" name="Google Shape;6572;p48">
              <a:extLst>
                <a:ext uri="{FF2B5EF4-FFF2-40B4-BE49-F238E27FC236}">
                  <a16:creationId xmlns:a16="http://schemas.microsoft.com/office/drawing/2014/main" id="{F62CE31F-4A1F-46CA-BBBD-94CC4F95074E}"/>
                </a:ext>
              </a:extLst>
            </p:cNvPr>
            <p:cNvGrpSpPr/>
            <p:nvPr/>
          </p:nvGrpSpPr>
          <p:grpSpPr>
            <a:xfrm>
              <a:off x="823435" y="2838205"/>
              <a:ext cx="262259" cy="277570"/>
              <a:chOff x="-44512325" y="3176075"/>
              <a:chExt cx="300900" cy="300900"/>
            </a:xfrm>
            <a:solidFill>
              <a:schemeClr val="bg1"/>
            </a:solidFill>
          </p:grpSpPr>
          <p:sp>
            <p:nvSpPr>
              <p:cNvPr id="56" name="Google Shape;6573;p48">
                <a:extLst>
                  <a:ext uri="{FF2B5EF4-FFF2-40B4-BE49-F238E27FC236}">
                    <a16:creationId xmlns:a16="http://schemas.microsoft.com/office/drawing/2014/main" id="{03D72197-1001-4CB0-B6BD-AB9105D8F812}"/>
                  </a:ext>
                </a:extLst>
              </p:cNvPr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574;p48">
                <a:extLst>
                  <a:ext uri="{FF2B5EF4-FFF2-40B4-BE49-F238E27FC236}">
                    <a16:creationId xmlns:a16="http://schemas.microsoft.com/office/drawing/2014/main" id="{96BAD475-9393-493A-87E0-4CAC5661ABB7}"/>
                  </a:ext>
                </a:extLst>
              </p:cNvPr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575;p48">
                <a:extLst>
                  <a:ext uri="{FF2B5EF4-FFF2-40B4-BE49-F238E27FC236}">
                    <a16:creationId xmlns:a16="http://schemas.microsoft.com/office/drawing/2014/main" id="{CB3511AE-9D85-4F54-8F8B-F124BD5512D2}"/>
                  </a:ext>
                </a:extLst>
              </p:cNvPr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BCA497D-AEFB-4523-833D-ADC597FB76FD}"/>
              </a:ext>
            </a:extLst>
          </p:cNvPr>
          <p:cNvGrpSpPr/>
          <p:nvPr/>
        </p:nvGrpSpPr>
        <p:grpSpPr>
          <a:xfrm>
            <a:off x="819643" y="1934564"/>
            <a:ext cx="7984183" cy="504056"/>
            <a:chOff x="838093" y="2009701"/>
            <a:chExt cx="7984183" cy="504056"/>
          </a:xfrm>
        </p:grpSpPr>
        <p:sp>
          <p:nvSpPr>
            <p:cNvPr id="17" name="Текст 28">
              <a:extLst>
                <a:ext uri="{FF2B5EF4-FFF2-40B4-BE49-F238E27FC236}">
                  <a16:creationId xmlns:a16="http://schemas.microsoft.com/office/drawing/2014/main" id="{917E4859-0544-4F0B-A91A-84BE09B0BC02}"/>
                </a:ext>
              </a:extLst>
            </p:cNvPr>
            <p:cNvSpPr txBox="1">
              <a:spLocks/>
            </p:cNvSpPr>
            <p:nvPr/>
          </p:nvSpPr>
          <p:spPr>
            <a:xfrm>
              <a:off x="1046492" y="2102869"/>
              <a:ext cx="2889089" cy="317721"/>
            </a:xfrm>
            <a:prstGeom prst="rect">
              <a:avLst/>
            </a:prstGeom>
          </p:spPr>
          <p:txBody>
            <a:bodyPr/>
            <a:lstStyle>
              <a:lvl1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1pPr>
              <a:lvl2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2pPr>
              <a:lvl3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solidFill>
                    <a:srgbClr val="FD0C50"/>
                  </a:solidFill>
                  <a:latin typeface="Montserrat" panose="00000500000000000000" pitchFamily="50" charset="-52"/>
                </a:rPr>
                <a:t>ПВЗ и постаматы рядом </a:t>
              </a:r>
            </a:p>
          </p:txBody>
        </p:sp>
        <p:sp>
          <p:nvSpPr>
            <p:cNvPr id="18" name="Текст 3">
              <a:extLst>
                <a:ext uri="{FF2B5EF4-FFF2-40B4-BE49-F238E27FC236}">
                  <a16:creationId xmlns:a16="http://schemas.microsoft.com/office/drawing/2014/main" id="{F2E9062A-0007-4F0E-8DE3-147C8AC6E4D3}"/>
                </a:ext>
              </a:extLst>
            </p:cNvPr>
            <p:cNvSpPr txBox="1">
              <a:spLocks/>
            </p:cNvSpPr>
            <p:nvPr/>
          </p:nvSpPr>
          <p:spPr>
            <a:xfrm>
              <a:off x="3935582" y="2009701"/>
              <a:ext cx="4886694" cy="504056"/>
            </a:xfrm>
            <a:prstGeom prst="rect">
              <a:avLst/>
            </a:prstGeom>
          </p:spPr>
          <p:txBody>
            <a:bodyPr/>
            <a:lstStyle>
              <a:lvl1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1pPr>
              <a:lvl2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2pPr>
              <a:lvl3pPr marL="3600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200" kern="1200">
                  <a:solidFill>
                    <a:srgbClr val="E4EAE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400" dirty="0">
                  <a:latin typeface="Monseratt"/>
                </a:rPr>
                <a:t>Чем больше, тем выше потребность</a:t>
              </a:r>
              <a:r>
                <a:rPr lang="en-US" sz="1400" dirty="0">
                  <a:latin typeface="Monseratt"/>
                </a:rPr>
                <a:t> </a:t>
              </a:r>
              <a:r>
                <a:rPr lang="ru-RU" sz="1400" dirty="0">
                  <a:latin typeface="Monseratt"/>
                </a:rPr>
                <a:t>в дополнительных постаматах</a:t>
              </a:r>
            </a:p>
          </p:txBody>
        </p:sp>
        <p:grpSp>
          <p:nvGrpSpPr>
            <p:cNvPr id="59" name="Google Shape;8946;p54">
              <a:extLst>
                <a:ext uri="{FF2B5EF4-FFF2-40B4-BE49-F238E27FC236}">
                  <a16:creationId xmlns:a16="http://schemas.microsoft.com/office/drawing/2014/main" id="{6B5014E8-4709-4B82-841A-2D9A5BEFEA88}"/>
                </a:ext>
              </a:extLst>
            </p:cNvPr>
            <p:cNvGrpSpPr/>
            <p:nvPr/>
          </p:nvGrpSpPr>
          <p:grpSpPr>
            <a:xfrm>
              <a:off x="838093" y="2119860"/>
              <a:ext cx="303359" cy="283739"/>
              <a:chOff x="-4118225" y="3990475"/>
              <a:chExt cx="292225" cy="273325"/>
            </a:xfrm>
            <a:solidFill>
              <a:schemeClr val="bg1"/>
            </a:solidFill>
          </p:grpSpPr>
          <p:sp>
            <p:nvSpPr>
              <p:cNvPr id="60" name="Google Shape;8947;p54">
                <a:extLst>
                  <a:ext uri="{FF2B5EF4-FFF2-40B4-BE49-F238E27FC236}">
                    <a16:creationId xmlns:a16="http://schemas.microsoft.com/office/drawing/2014/main" id="{01C5594B-FC20-42E3-8E95-C81F614ACC61}"/>
                  </a:ext>
                </a:extLst>
              </p:cNvPr>
              <p:cNvSpPr/>
              <p:nvPr/>
            </p:nvSpPr>
            <p:spPr>
              <a:xfrm>
                <a:off x="-3963850" y="4040100"/>
                <a:ext cx="512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049" extrusionOk="0">
                    <a:moveTo>
                      <a:pt x="1008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07"/>
                      <a:pt x="473" y="2048"/>
                      <a:pt x="1008" y="2048"/>
                    </a:cubicBezTo>
                    <a:cubicBezTo>
                      <a:pt x="1575" y="2048"/>
                      <a:pt x="2048" y="1607"/>
                      <a:pt x="2048" y="1040"/>
                    </a:cubicBezTo>
                    <a:cubicBezTo>
                      <a:pt x="2048" y="473"/>
                      <a:pt x="1575" y="0"/>
                      <a:pt x="10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948;p54">
                <a:extLst>
                  <a:ext uri="{FF2B5EF4-FFF2-40B4-BE49-F238E27FC236}">
                    <a16:creationId xmlns:a16="http://schemas.microsoft.com/office/drawing/2014/main" id="{84E6C33C-C39A-4A9D-B550-8DA56609FF0E}"/>
                  </a:ext>
                </a:extLst>
              </p:cNvPr>
              <p:cNvSpPr/>
              <p:nvPr/>
            </p:nvSpPr>
            <p:spPr>
              <a:xfrm>
                <a:off x="-4015050" y="3990475"/>
                <a:ext cx="153600" cy="153625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145" extrusionOk="0">
                    <a:moveTo>
                      <a:pt x="3056" y="1324"/>
                    </a:moveTo>
                    <a:cubicBezTo>
                      <a:pt x="4001" y="1324"/>
                      <a:pt x="4757" y="2080"/>
                      <a:pt x="4757" y="3025"/>
                    </a:cubicBezTo>
                    <a:cubicBezTo>
                      <a:pt x="4757" y="3970"/>
                      <a:pt x="4033" y="4726"/>
                      <a:pt x="3056" y="4726"/>
                    </a:cubicBezTo>
                    <a:cubicBezTo>
                      <a:pt x="2111" y="4726"/>
                      <a:pt x="1386" y="3970"/>
                      <a:pt x="1386" y="3025"/>
                    </a:cubicBezTo>
                    <a:cubicBezTo>
                      <a:pt x="1386" y="2080"/>
                      <a:pt x="2111" y="1324"/>
                      <a:pt x="3056" y="1324"/>
                    </a:cubicBezTo>
                    <a:close/>
                    <a:moveTo>
                      <a:pt x="3056" y="1"/>
                    </a:moveTo>
                    <a:cubicBezTo>
                      <a:pt x="1386" y="1"/>
                      <a:pt x="0" y="1355"/>
                      <a:pt x="0" y="3057"/>
                    </a:cubicBezTo>
                    <a:cubicBezTo>
                      <a:pt x="0" y="4758"/>
                      <a:pt x="1323" y="6144"/>
                      <a:pt x="3056" y="6144"/>
                    </a:cubicBezTo>
                    <a:cubicBezTo>
                      <a:pt x="4757" y="6144"/>
                      <a:pt x="6144" y="4758"/>
                      <a:pt x="6144" y="3057"/>
                    </a:cubicBezTo>
                    <a:cubicBezTo>
                      <a:pt x="6144" y="1355"/>
                      <a:pt x="4757" y="1"/>
                      <a:pt x="30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949;p54">
                <a:extLst>
                  <a:ext uri="{FF2B5EF4-FFF2-40B4-BE49-F238E27FC236}">
                    <a16:creationId xmlns:a16="http://schemas.microsoft.com/office/drawing/2014/main" id="{2A0A0076-1E46-4CC8-9499-391DD60DA626}"/>
                  </a:ext>
                </a:extLst>
              </p:cNvPr>
              <p:cNvSpPr/>
              <p:nvPr/>
            </p:nvSpPr>
            <p:spPr>
              <a:xfrm>
                <a:off x="-4118225" y="4144075"/>
                <a:ext cx="33875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4789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4442"/>
                    </a:lnTo>
                    <a:cubicBezTo>
                      <a:pt x="0" y="4631"/>
                      <a:pt x="158" y="4789"/>
                      <a:pt x="347" y="4789"/>
                    </a:cubicBezTo>
                    <a:lnTo>
                      <a:pt x="1008" y="4789"/>
                    </a:lnTo>
                    <a:cubicBezTo>
                      <a:pt x="1134" y="4789"/>
                      <a:pt x="1260" y="4757"/>
                      <a:pt x="1355" y="4726"/>
                    </a:cubicBezTo>
                    <a:lnTo>
                      <a:pt x="1355" y="63"/>
                    </a:lnTo>
                    <a:cubicBezTo>
                      <a:pt x="1260" y="32"/>
                      <a:pt x="1134" y="0"/>
                      <a:pt x="10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950;p54">
                <a:extLst>
                  <a:ext uri="{FF2B5EF4-FFF2-40B4-BE49-F238E27FC236}">
                    <a16:creationId xmlns:a16="http://schemas.microsoft.com/office/drawing/2014/main" id="{89AAD6BA-F334-4D0A-8088-DBAB4624514B}"/>
                  </a:ext>
                </a:extLst>
              </p:cNvPr>
              <p:cNvSpPr/>
              <p:nvPr/>
            </p:nvSpPr>
            <p:spPr>
              <a:xfrm>
                <a:off x="-4067050" y="4143750"/>
                <a:ext cx="241050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9642" h="4802" extrusionOk="0">
                    <a:moveTo>
                      <a:pt x="1750" y="1"/>
                    </a:moveTo>
                    <a:cubicBezTo>
                      <a:pt x="1124" y="1"/>
                      <a:pt x="537" y="197"/>
                      <a:pt x="1" y="549"/>
                    </a:cubicBezTo>
                    <a:lnTo>
                      <a:pt x="1" y="4550"/>
                    </a:lnTo>
                    <a:cubicBezTo>
                      <a:pt x="410" y="4707"/>
                      <a:pt x="883" y="4802"/>
                      <a:pt x="1356" y="4802"/>
                    </a:cubicBezTo>
                    <a:lnTo>
                      <a:pt x="5294" y="4802"/>
                    </a:lnTo>
                    <a:cubicBezTo>
                      <a:pt x="5735" y="4802"/>
                      <a:pt x="6144" y="4644"/>
                      <a:pt x="6459" y="4392"/>
                    </a:cubicBezTo>
                    <a:cubicBezTo>
                      <a:pt x="6459" y="4392"/>
                      <a:pt x="8507" y="2502"/>
                      <a:pt x="9169" y="1872"/>
                    </a:cubicBezTo>
                    <a:cubicBezTo>
                      <a:pt x="9169" y="1872"/>
                      <a:pt x="9547" y="1399"/>
                      <a:pt x="9547" y="1021"/>
                    </a:cubicBezTo>
                    <a:cubicBezTo>
                      <a:pt x="9641" y="454"/>
                      <a:pt x="9169" y="13"/>
                      <a:pt x="8602" y="13"/>
                    </a:cubicBezTo>
                    <a:cubicBezTo>
                      <a:pt x="8413" y="13"/>
                      <a:pt x="7751" y="202"/>
                      <a:pt x="6711" y="1777"/>
                    </a:cubicBezTo>
                    <a:cubicBezTo>
                      <a:pt x="6333" y="2376"/>
                      <a:pt x="5766" y="2754"/>
                      <a:pt x="5199" y="2754"/>
                    </a:cubicBezTo>
                    <a:lnTo>
                      <a:pt x="2710" y="2754"/>
                    </a:lnTo>
                    <a:cubicBezTo>
                      <a:pt x="2584" y="2754"/>
                      <a:pt x="2458" y="2849"/>
                      <a:pt x="2395" y="2975"/>
                    </a:cubicBezTo>
                    <a:cubicBezTo>
                      <a:pt x="2333" y="3099"/>
                      <a:pt x="2223" y="3152"/>
                      <a:pt x="2110" y="3152"/>
                    </a:cubicBezTo>
                    <a:cubicBezTo>
                      <a:pt x="1880" y="3152"/>
                      <a:pt x="1638" y="2934"/>
                      <a:pt x="1765" y="2660"/>
                    </a:cubicBezTo>
                    <a:cubicBezTo>
                      <a:pt x="1923" y="2344"/>
                      <a:pt x="2238" y="2092"/>
                      <a:pt x="2616" y="2092"/>
                    </a:cubicBezTo>
                    <a:lnTo>
                      <a:pt x="5231" y="2092"/>
                    </a:lnTo>
                    <a:cubicBezTo>
                      <a:pt x="6081" y="2061"/>
                      <a:pt x="6081" y="706"/>
                      <a:pt x="5136" y="706"/>
                    </a:cubicBezTo>
                    <a:lnTo>
                      <a:pt x="3844" y="706"/>
                    </a:lnTo>
                    <a:cubicBezTo>
                      <a:pt x="3116" y="220"/>
                      <a:pt x="2412" y="1"/>
                      <a:pt x="17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Текст 3">
            <a:extLst>
              <a:ext uri="{FF2B5EF4-FFF2-40B4-BE49-F238E27FC236}">
                <a16:creationId xmlns:a16="http://schemas.microsoft.com/office/drawing/2014/main" id="{858734FB-0E12-4269-81B0-C4DAAF00C137}"/>
              </a:ext>
            </a:extLst>
          </p:cNvPr>
          <p:cNvSpPr txBox="1">
            <a:spLocks/>
          </p:cNvSpPr>
          <p:nvPr/>
        </p:nvSpPr>
        <p:spPr>
          <a:xfrm>
            <a:off x="496511" y="716164"/>
            <a:ext cx="8006961" cy="313892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200" dirty="0">
                <a:solidFill>
                  <a:srgbClr val="FD0C50"/>
                </a:solidFill>
                <a:latin typeface="Montserrat" panose="00000500000000000000" pitchFamily="50" charset="-52"/>
              </a:rPr>
              <a:t>Базовая гипотеза: </a:t>
            </a:r>
            <a:r>
              <a:rPr lang="ru-RU" sz="1400" dirty="0">
                <a:solidFill>
                  <a:srgbClr val="FD0C50"/>
                </a:solidFill>
                <a:latin typeface="Montserrat" panose="00000500000000000000" pitchFamily="50" charset="-52"/>
              </a:rPr>
              <a:t>если</a:t>
            </a:r>
            <a:r>
              <a:rPr lang="ru-RU" sz="1200" dirty="0">
                <a:solidFill>
                  <a:srgbClr val="FD0C50"/>
                </a:solidFill>
                <a:latin typeface="Montserrat" panose="00000500000000000000" pitchFamily="50" charset="-52"/>
              </a:rPr>
              <a:t> в заданной зоне большое кол-во постаматов, значит есть высокая потребность в них.</a:t>
            </a:r>
          </a:p>
        </p:txBody>
      </p:sp>
      <p:grpSp>
        <p:nvGrpSpPr>
          <p:cNvPr id="65" name="Google Shape;8133;p52">
            <a:extLst>
              <a:ext uri="{FF2B5EF4-FFF2-40B4-BE49-F238E27FC236}">
                <a16:creationId xmlns:a16="http://schemas.microsoft.com/office/drawing/2014/main" id="{7667DEAE-79F6-435A-A542-0DB987FD3BE1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66" name="Google Shape;8134;p52">
              <a:extLst>
                <a:ext uri="{FF2B5EF4-FFF2-40B4-BE49-F238E27FC236}">
                  <a16:creationId xmlns:a16="http://schemas.microsoft.com/office/drawing/2014/main" id="{8B617172-E86D-4C38-9172-F9360B6D314D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135;p52">
              <a:extLst>
                <a:ext uri="{FF2B5EF4-FFF2-40B4-BE49-F238E27FC236}">
                  <a16:creationId xmlns:a16="http://schemas.microsoft.com/office/drawing/2014/main" id="{AECB4E81-B7AA-40B0-8EB0-B9734707C0D5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136;p52">
              <a:extLst>
                <a:ext uri="{FF2B5EF4-FFF2-40B4-BE49-F238E27FC236}">
                  <a16:creationId xmlns:a16="http://schemas.microsoft.com/office/drawing/2014/main" id="{EFF240CF-1BE2-40EA-8897-C1979D36F030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137;p52">
              <a:extLst>
                <a:ext uri="{FF2B5EF4-FFF2-40B4-BE49-F238E27FC236}">
                  <a16:creationId xmlns:a16="http://schemas.microsoft.com/office/drawing/2014/main" id="{51F5D752-01CB-4E8E-B2A2-187258F2B6EA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138;p52">
              <a:extLst>
                <a:ext uri="{FF2B5EF4-FFF2-40B4-BE49-F238E27FC236}">
                  <a16:creationId xmlns:a16="http://schemas.microsoft.com/office/drawing/2014/main" id="{89F25225-ADCB-44D0-A8E7-257522BC8D26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139;p52">
              <a:extLst>
                <a:ext uri="{FF2B5EF4-FFF2-40B4-BE49-F238E27FC236}">
                  <a16:creationId xmlns:a16="http://schemas.microsoft.com/office/drawing/2014/main" id="{22D2737A-4ADF-4825-8DD4-B98D29F5B8C2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811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4" name="Заголовок 27">
            <a:extLst>
              <a:ext uri="{FF2B5EF4-FFF2-40B4-BE49-F238E27FC236}">
                <a16:creationId xmlns:a16="http://schemas.microsoft.com/office/drawing/2014/main" id="{E63D1A2E-3103-4C6D-A933-19D330433AEF}"/>
              </a:ext>
            </a:extLst>
          </p:cNvPr>
          <p:cNvSpPr txBox="1">
            <a:spLocks/>
          </p:cNvSpPr>
          <p:nvPr/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E4EA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ontserrat" panose="00000500000000000000" pitchFamily="50" charset="-52"/>
              </a:rPr>
              <a:t>Источники данных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35E42D9A-E33B-40FC-A78D-9AC023D8F615}"/>
              </a:ext>
            </a:extLst>
          </p:cNvPr>
          <p:cNvSpPr txBox="1">
            <a:spLocks/>
          </p:cNvSpPr>
          <p:nvPr/>
        </p:nvSpPr>
        <p:spPr>
          <a:xfrm>
            <a:off x="386902" y="1640370"/>
            <a:ext cx="2455468" cy="2371540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1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2GIS</a:t>
            </a:r>
            <a:endParaRPr lang="en-US" dirty="0">
              <a:solidFill>
                <a:schemeClr val="bg1"/>
              </a:solidFill>
            </a:endParaRPr>
          </a:p>
          <a:p>
            <a:pPr marL="321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</a:t>
            </a:r>
            <a:r>
              <a:rPr lang="ru-RU" dirty="0">
                <a:solidFill>
                  <a:schemeClr val="bg1"/>
                </a:solidFill>
                <a:latin typeface="Montserrat" panose="0000050000000000000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Яндекс</a:t>
            </a:r>
            <a:endParaRPr lang="ru-RU" dirty="0">
              <a:solidFill>
                <a:schemeClr val="bg1"/>
              </a:solidFill>
              <a:latin typeface="Montserrat" panose="00000500000000000000"/>
            </a:endParaRPr>
          </a:p>
          <a:p>
            <a:pPr marL="321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serat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nextgis.ru</a:t>
            </a:r>
            <a:endParaRPr lang="en-US" dirty="0">
              <a:solidFill>
                <a:schemeClr val="bg1"/>
              </a:solidFill>
              <a:latin typeface="Monseratt"/>
            </a:endParaRPr>
          </a:p>
          <a:p>
            <a:pPr marL="321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serat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russia.duck.consulting</a:t>
            </a:r>
            <a:endParaRPr lang="en-US" dirty="0">
              <a:solidFill>
                <a:schemeClr val="bg1"/>
              </a:solidFill>
              <a:latin typeface="Monseratt"/>
            </a:endParaRPr>
          </a:p>
          <a:p>
            <a:pPr marL="321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serat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data.mos.ru</a:t>
            </a:r>
            <a:endParaRPr lang="en-US" dirty="0">
              <a:solidFill>
                <a:schemeClr val="bg1"/>
              </a:solidFill>
              <a:latin typeface="Monseratt"/>
            </a:endParaRPr>
          </a:p>
          <a:p>
            <a:pPr marL="321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serat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building-info.ru</a:t>
            </a:r>
            <a:endParaRPr lang="ru-RU" dirty="0">
              <a:solidFill>
                <a:schemeClr val="bg1"/>
              </a:solidFill>
              <a:latin typeface="Monseratt"/>
            </a:endParaRPr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E26413BA-152E-4428-B5E0-7B9E3D6B6705}"/>
              </a:ext>
            </a:extLst>
          </p:cNvPr>
          <p:cNvSpPr txBox="1">
            <a:spLocks/>
          </p:cNvSpPr>
          <p:nvPr/>
        </p:nvSpPr>
        <p:spPr>
          <a:xfrm>
            <a:off x="846286" y="1043856"/>
            <a:ext cx="1444545" cy="317721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D0C50"/>
                </a:solidFill>
                <a:latin typeface="Montserrat" panose="00000500000000000000" pitchFamily="50" charset="-52"/>
              </a:rPr>
              <a:t>Источники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B8DA621-25B3-40EA-BDFD-193F13B34A7C}"/>
              </a:ext>
            </a:extLst>
          </p:cNvPr>
          <p:cNvSpPr txBox="1">
            <a:spLocks/>
          </p:cNvSpPr>
          <p:nvPr/>
        </p:nvSpPr>
        <p:spPr>
          <a:xfrm>
            <a:off x="3059832" y="1043856"/>
            <a:ext cx="2016224" cy="317721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D0C50"/>
                </a:solidFill>
                <a:latin typeface="Montserrat" panose="00000500000000000000" pitchFamily="50" charset="-52"/>
              </a:rPr>
              <a:t>Основные признаки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57F2A35E-B624-4E60-BE8D-709BB051E3AD}"/>
              </a:ext>
            </a:extLst>
          </p:cNvPr>
          <p:cNvSpPr txBox="1">
            <a:spLocks/>
          </p:cNvSpPr>
          <p:nvPr/>
        </p:nvSpPr>
        <p:spPr>
          <a:xfrm>
            <a:off x="5864546" y="1043856"/>
            <a:ext cx="2595886" cy="317721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D0C50"/>
                </a:solidFill>
                <a:latin typeface="Montserrat" panose="00000500000000000000" pitchFamily="50" charset="-52"/>
              </a:rPr>
              <a:t>Агрегированные признаки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654383B-A984-4F8E-8C51-199E73883DEE}"/>
              </a:ext>
            </a:extLst>
          </p:cNvPr>
          <p:cNvSpPr txBox="1">
            <a:spLocks/>
          </p:cNvSpPr>
          <p:nvPr/>
        </p:nvSpPr>
        <p:spPr>
          <a:xfrm>
            <a:off x="2915816" y="1640370"/>
            <a:ext cx="2664296" cy="3163628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ПВЗ и постаматы конкурентов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Плотность населения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Количество семей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Кол-во жилых домов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Автобусные/трамвайные остановки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Автомобильные парковки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Средний возраст в районе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Отношение района (спальный/рабочий)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Медианная цена за </a:t>
            </a:r>
            <a:r>
              <a:rPr lang="ru-RU" sz="1200" dirty="0" err="1">
                <a:solidFill>
                  <a:schemeClr val="bg1"/>
                </a:solidFill>
                <a:latin typeface="Montserrat" panose="00000500000000000000" pitchFamily="50" charset="-52"/>
              </a:rPr>
              <a:t>кв.метр</a:t>
            </a: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 в районе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Средний доход в районе </a:t>
            </a:r>
          </a:p>
          <a:p>
            <a:pPr marL="32175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всего более 50 признаков (включая производные признаки)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1B473D95-ACDE-42C5-A58E-5BE07799FCE7}"/>
              </a:ext>
            </a:extLst>
          </p:cNvPr>
          <p:cNvSpPr txBox="1">
            <a:spLocks/>
          </p:cNvSpPr>
          <p:nvPr/>
        </p:nvSpPr>
        <p:spPr>
          <a:xfrm>
            <a:off x="5580112" y="1640370"/>
            <a:ext cx="3176986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>
                <a:solidFill>
                  <a:schemeClr val="bg1"/>
                </a:solidFill>
                <a:latin typeface="Montserrat" panose="00000500000000000000" pitchFamily="50" charset="-52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Уровень цифровизации </a:t>
            </a:r>
          </a:p>
          <a:p>
            <a:r>
              <a:rPr lang="ru-RU" sz="1100" dirty="0"/>
              <a:t>кол-во пунктов доставки еды, ПВЗ/постаматов, средний возраст, процент с высшим образованием и т.д.</a:t>
            </a:r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Уровень транспортной доступности</a:t>
            </a:r>
          </a:p>
          <a:p>
            <a:r>
              <a:rPr lang="ru-RU" sz="1100" dirty="0"/>
              <a:t>Кол-во и близость остановок общественного транспорта (метро и НГПТ), кол-во автопарковок</a:t>
            </a:r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Уровень покрытия района ПВЗ и постаматами</a:t>
            </a:r>
          </a:p>
          <a:p>
            <a:r>
              <a:rPr lang="ru-RU" sz="1100" dirty="0"/>
              <a:t>общее кол-во ПВЗ и постаматов</a:t>
            </a:r>
          </a:p>
        </p:txBody>
      </p:sp>
      <p:grpSp>
        <p:nvGrpSpPr>
          <p:cNvPr id="13" name="Google Shape;8133;p52">
            <a:extLst>
              <a:ext uri="{FF2B5EF4-FFF2-40B4-BE49-F238E27FC236}">
                <a16:creationId xmlns:a16="http://schemas.microsoft.com/office/drawing/2014/main" id="{5970EB2F-A952-496C-99FB-BEEB9040E288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5" name="Google Shape;8134;p52">
              <a:extLst>
                <a:ext uri="{FF2B5EF4-FFF2-40B4-BE49-F238E27FC236}">
                  <a16:creationId xmlns:a16="http://schemas.microsoft.com/office/drawing/2014/main" id="{08F06970-E467-457F-B9C1-B90AB7BF7F39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35;p52">
              <a:extLst>
                <a:ext uri="{FF2B5EF4-FFF2-40B4-BE49-F238E27FC236}">
                  <a16:creationId xmlns:a16="http://schemas.microsoft.com/office/drawing/2014/main" id="{4A217D34-93D9-41CF-8B3A-74DB7B212236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6;p52">
              <a:extLst>
                <a:ext uri="{FF2B5EF4-FFF2-40B4-BE49-F238E27FC236}">
                  <a16:creationId xmlns:a16="http://schemas.microsoft.com/office/drawing/2014/main" id="{962E4FB6-6FF8-4261-878B-91D0E7C94894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37;p52">
              <a:extLst>
                <a:ext uri="{FF2B5EF4-FFF2-40B4-BE49-F238E27FC236}">
                  <a16:creationId xmlns:a16="http://schemas.microsoft.com/office/drawing/2014/main" id="{61B02352-427C-4787-A5B9-57B97615FE07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38;p52">
              <a:extLst>
                <a:ext uri="{FF2B5EF4-FFF2-40B4-BE49-F238E27FC236}">
                  <a16:creationId xmlns:a16="http://schemas.microsoft.com/office/drawing/2014/main" id="{4EDB8250-CC71-4A6F-B7A4-569C1503A7AE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39;p52">
              <a:extLst>
                <a:ext uri="{FF2B5EF4-FFF2-40B4-BE49-F238E27FC236}">
                  <a16:creationId xmlns:a16="http://schemas.microsoft.com/office/drawing/2014/main" id="{55485F8C-A6E0-4972-9FEA-83A696012CF7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797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4" name="Заголовок 27">
            <a:extLst>
              <a:ext uri="{FF2B5EF4-FFF2-40B4-BE49-F238E27FC236}">
                <a16:creationId xmlns:a16="http://schemas.microsoft.com/office/drawing/2014/main" id="{E63D1A2E-3103-4C6D-A933-19D330433AEF}"/>
              </a:ext>
            </a:extLst>
          </p:cNvPr>
          <p:cNvSpPr txBox="1">
            <a:spLocks/>
          </p:cNvSpPr>
          <p:nvPr/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E4EA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ontserrat" panose="00000500000000000000" pitchFamily="50" charset="-52"/>
              </a:rPr>
              <a:t>Используемые Модели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35E42D9A-E33B-40FC-A78D-9AC023D8F615}"/>
              </a:ext>
            </a:extLst>
          </p:cNvPr>
          <p:cNvSpPr txBox="1">
            <a:spLocks/>
          </p:cNvSpPr>
          <p:nvPr/>
        </p:nvSpPr>
        <p:spPr>
          <a:xfrm>
            <a:off x="774766" y="1858588"/>
            <a:ext cx="7109602" cy="2513362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7450" indent="-171450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Сервис использует следующие модели:</a:t>
            </a:r>
            <a:endParaRPr lang="ru-RU" sz="105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Основная модель (Ансамбль моделей (модель калиброванный случайный лес, логистическая регрессия)  + Модель </a:t>
            </a:r>
            <a:r>
              <a:rPr lang="ru-RU" sz="105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бустинга</a:t>
            </a: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+ Случайный Лес).</a:t>
            </a:r>
          </a:p>
          <a:p>
            <a:pPr marL="207450" indent="-171450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Показывает оптимальные места размещения Московских </a:t>
            </a:r>
            <a:r>
              <a:rPr lang="ru-RU" sz="105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постаматов</a:t>
            </a: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</a:t>
            </a:r>
            <a:endParaRPr lang="ru-RU" sz="105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Основная модель + условие “</a:t>
            </a:r>
            <a:r>
              <a:rPr lang="ru-RU" sz="105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Отсутсвие</a:t>
            </a: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105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постаматов</a:t>
            </a: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” - цель максимальное покрытие.</a:t>
            </a:r>
          </a:p>
          <a:p>
            <a:pPr rtl="0" fontAlgn="base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Основная модель + условие “Перевод конкурентов на единую сеть </a:t>
            </a:r>
            <a:r>
              <a:rPr lang="ru-RU" sz="105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постаматов</a:t>
            </a: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” - Цель перевод конкурентов на единую схему </a:t>
            </a:r>
            <a:r>
              <a:rPr lang="ru-RU" sz="105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Москвоский</a:t>
            </a: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105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постамат</a:t>
            </a: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Модель Ансамбль моделей + Логистическая регрессия.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Модель </a:t>
            </a:r>
            <a:r>
              <a:rPr lang="ru-RU" sz="105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Стекинг</a:t>
            </a: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Обучение модели на результатах обученных моделей.</a:t>
            </a:r>
          </a:p>
          <a:p>
            <a:pPr rtl="0" fontAlgn="base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Модель нейронная сеть. Категоричная модель выявляющая наиболее востребованные места для установки </a:t>
            </a:r>
            <a:r>
              <a:rPr lang="ru-RU" sz="105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пастоматов</a:t>
            </a: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E26413BA-152E-4428-B5E0-7B9E3D6B6705}"/>
              </a:ext>
            </a:extLst>
          </p:cNvPr>
          <p:cNvSpPr txBox="1">
            <a:spLocks/>
          </p:cNvSpPr>
          <p:nvPr/>
        </p:nvSpPr>
        <p:spPr>
          <a:xfrm>
            <a:off x="1043608" y="1140267"/>
            <a:ext cx="5328592" cy="317721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D0C50"/>
                </a:solidFill>
                <a:latin typeface="Montserrat" panose="00000500000000000000" pitchFamily="50" charset="-52"/>
              </a:rPr>
              <a:t>Выбраны оптимальные модели, выявляющие различные  связи в данных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654383B-A984-4F8E-8C51-199E73883DEE}"/>
              </a:ext>
            </a:extLst>
          </p:cNvPr>
          <p:cNvSpPr txBox="1">
            <a:spLocks/>
          </p:cNvSpPr>
          <p:nvPr/>
        </p:nvSpPr>
        <p:spPr>
          <a:xfrm>
            <a:off x="6012160" y="1856394"/>
            <a:ext cx="2455468" cy="3163628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ru-RU" dirty="0"/>
          </a:p>
        </p:txBody>
      </p:sp>
      <p:grpSp>
        <p:nvGrpSpPr>
          <p:cNvPr id="12" name="Google Shape;8133;p52">
            <a:extLst>
              <a:ext uri="{FF2B5EF4-FFF2-40B4-BE49-F238E27FC236}">
                <a16:creationId xmlns:a16="http://schemas.microsoft.com/office/drawing/2014/main" id="{00FE00F8-5CED-402D-AE2D-5C2EE63F6098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3" name="Google Shape;8134;p52">
              <a:extLst>
                <a:ext uri="{FF2B5EF4-FFF2-40B4-BE49-F238E27FC236}">
                  <a16:creationId xmlns:a16="http://schemas.microsoft.com/office/drawing/2014/main" id="{2FB907AC-D70F-409D-BAC8-4C2C54E8D1FA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35;p52">
              <a:extLst>
                <a:ext uri="{FF2B5EF4-FFF2-40B4-BE49-F238E27FC236}">
                  <a16:creationId xmlns:a16="http://schemas.microsoft.com/office/drawing/2014/main" id="{369325AD-F3E3-4A30-8DC3-D560E0900DE5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36;p52">
              <a:extLst>
                <a:ext uri="{FF2B5EF4-FFF2-40B4-BE49-F238E27FC236}">
                  <a16:creationId xmlns:a16="http://schemas.microsoft.com/office/drawing/2014/main" id="{5D117A29-A445-40E5-BE49-67DCA60F910A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7;p52">
              <a:extLst>
                <a:ext uri="{FF2B5EF4-FFF2-40B4-BE49-F238E27FC236}">
                  <a16:creationId xmlns:a16="http://schemas.microsoft.com/office/drawing/2014/main" id="{BA85C932-C531-4945-9D47-AC248AD81347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38;p52">
              <a:extLst>
                <a:ext uri="{FF2B5EF4-FFF2-40B4-BE49-F238E27FC236}">
                  <a16:creationId xmlns:a16="http://schemas.microsoft.com/office/drawing/2014/main" id="{5D75603E-F3C4-43AD-B817-A0D62351B27F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39;p52">
              <a:extLst>
                <a:ext uri="{FF2B5EF4-FFF2-40B4-BE49-F238E27FC236}">
                  <a16:creationId xmlns:a16="http://schemas.microsoft.com/office/drawing/2014/main" id="{F63C618D-475B-48B1-BA77-39071D2F4FE3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864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4" name="Заголовок 27">
            <a:extLst>
              <a:ext uri="{FF2B5EF4-FFF2-40B4-BE49-F238E27FC236}">
                <a16:creationId xmlns:a16="http://schemas.microsoft.com/office/drawing/2014/main" id="{E63D1A2E-3103-4C6D-A933-19D330433AEF}"/>
              </a:ext>
            </a:extLst>
          </p:cNvPr>
          <p:cNvSpPr txBox="1">
            <a:spLocks/>
          </p:cNvSpPr>
          <p:nvPr/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E4EA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ontserrat" panose="00000500000000000000" pitchFamily="50" charset="-52"/>
              </a:rPr>
              <a:t>Признаки с наибольшим влиянием 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35E42D9A-E33B-40FC-A78D-9AC023D8F615}"/>
              </a:ext>
            </a:extLst>
          </p:cNvPr>
          <p:cNvSpPr txBox="1">
            <a:spLocks/>
          </p:cNvSpPr>
          <p:nvPr/>
        </p:nvSpPr>
        <p:spPr>
          <a:xfrm>
            <a:off x="774767" y="1858588"/>
            <a:ext cx="3744416" cy="2020703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/>
              <a:t>Плотность населения</a:t>
            </a:r>
          </a:p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/>
              <a:t>Наличие рядом ПВЗ</a:t>
            </a:r>
          </a:p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/>
              <a:t>Уровень транспортной доступности</a:t>
            </a:r>
            <a:endParaRPr lang="en-US" dirty="0"/>
          </a:p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/>
              <a:t>Уровень цифровизации</a:t>
            </a:r>
            <a:endParaRPr lang="en-US" dirty="0"/>
          </a:p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/>
              <a:t>Расстояние до центра (также спальный/рабочий район)</a:t>
            </a:r>
            <a:endParaRPr lang="en-US" dirty="0"/>
          </a:p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/>
              <a:t>Количество семей (по числу квартир)</a:t>
            </a:r>
            <a:endParaRPr lang="en-US" dirty="0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E26413BA-152E-4428-B5E0-7B9E3D6B6705}"/>
              </a:ext>
            </a:extLst>
          </p:cNvPr>
          <p:cNvSpPr txBox="1">
            <a:spLocks/>
          </p:cNvSpPr>
          <p:nvPr/>
        </p:nvSpPr>
        <p:spPr>
          <a:xfrm>
            <a:off x="1043608" y="1245917"/>
            <a:ext cx="4392488" cy="317721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D0C50"/>
                </a:solidFill>
                <a:latin typeface="Montserrat" panose="00000500000000000000" pitchFamily="50" charset="-52"/>
              </a:rPr>
              <a:t>ТОП признаков для выбора места расположения постамата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654383B-A984-4F8E-8C51-199E73883DEE}"/>
              </a:ext>
            </a:extLst>
          </p:cNvPr>
          <p:cNvSpPr txBox="1">
            <a:spLocks/>
          </p:cNvSpPr>
          <p:nvPr/>
        </p:nvSpPr>
        <p:spPr>
          <a:xfrm>
            <a:off x="6012160" y="1856394"/>
            <a:ext cx="2455468" cy="3163628"/>
          </a:xfrm>
          <a:prstGeom prst="rect">
            <a:avLst/>
          </a:prstGeom>
        </p:spPr>
        <p:txBody>
          <a:bodyPr/>
          <a:lstStyle>
            <a:lvl1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1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E9DCB4-5248-4B6F-BEB2-225ED576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47" y="1640370"/>
            <a:ext cx="3851109" cy="316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8133;p52">
            <a:extLst>
              <a:ext uri="{FF2B5EF4-FFF2-40B4-BE49-F238E27FC236}">
                <a16:creationId xmlns:a16="http://schemas.microsoft.com/office/drawing/2014/main" id="{067DC58C-4EC6-4988-883A-8475DD91B7F5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13" name="Google Shape;8134;p52">
              <a:extLst>
                <a:ext uri="{FF2B5EF4-FFF2-40B4-BE49-F238E27FC236}">
                  <a16:creationId xmlns:a16="http://schemas.microsoft.com/office/drawing/2014/main" id="{CCB92273-C592-4E70-BEE7-398FD12706E2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35;p52">
              <a:extLst>
                <a:ext uri="{FF2B5EF4-FFF2-40B4-BE49-F238E27FC236}">
                  <a16:creationId xmlns:a16="http://schemas.microsoft.com/office/drawing/2014/main" id="{4CF8D4F9-4B27-4C62-8333-7581A4432150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36;p52">
              <a:extLst>
                <a:ext uri="{FF2B5EF4-FFF2-40B4-BE49-F238E27FC236}">
                  <a16:creationId xmlns:a16="http://schemas.microsoft.com/office/drawing/2014/main" id="{0CC96BCE-F50A-41A8-90F3-9E477E735D15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7;p52">
              <a:extLst>
                <a:ext uri="{FF2B5EF4-FFF2-40B4-BE49-F238E27FC236}">
                  <a16:creationId xmlns:a16="http://schemas.microsoft.com/office/drawing/2014/main" id="{74F6805A-7946-4AE8-9A4C-40BE65D8917A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38;p52">
              <a:extLst>
                <a:ext uri="{FF2B5EF4-FFF2-40B4-BE49-F238E27FC236}">
                  <a16:creationId xmlns:a16="http://schemas.microsoft.com/office/drawing/2014/main" id="{E91EEA48-04A3-44F0-BE34-997574C87EB0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39;p52">
              <a:extLst>
                <a:ext uri="{FF2B5EF4-FFF2-40B4-BE49-F238E27FC236}">
                  <a16:creationId xmlns:a16="http://schemas.microsoft.com/office/drawing/2014/main" id="{0F2A3ED7-2F63-4FA1-9067-5A0FB6A18DDB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643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4" name="Заголовок 27">
            <a:extLst>
              <a:ext uri="{FF2B5EF4-FFF2-40B4-BE49-F238E27FC236}">
                <a16:creationId xmlns:a16="http://schemas.microsoft.com/office/drawing/2014/main" id="{E63D1A2E-3103-4C6D-A933-19D330433AEF}"/>
              </a:ext>
            </a:extLst>
          </p:cNvPr>
          <p:cNvSpPr txBox="1">
            <a:spLocks/>
          </p:cNvSpPr>
          <p:nvPr/>
        </p:nvSpPr>
        <p:spPr>
          <a:xfrm>
            <a:off x="1907704" y="1995686"/>
            <a:ext cx="5400600" cy="7849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E4EA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ontserrat" panose="00000500000000000000" pitchFamily="50" charset="-52"/>
              </a:rPr>
              <a:t>Реализация сервиса + </a:t>
            </a:r>
            <a:r>
              <a:rPr lang="en-US" dirty="0">
                <a:latin typeface="Montserrat" panose="00000500000000000000" pitchFamily="50" charset="-52"/>
              </a:rPr>
              <a:t>API</a:t>
            </a:r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8" name="Google Shape;8133;p52">
            <a:extLst>
              <a:ext uri="{FF2B5EF4-FFF2-40B4-BE49-F238E27FC236}">
                <a16:creationId xmlns:a16="http://schemas.microsoft.com/office/drawing/2014/main" id="{920C5169-D43B-418F-A348-47FD813A446C}"/>
              </a:ext>
            </a:extLst>
          </p:cNvPr>
          <p:cNvGrpSpPr/>
          <p:nvPr/>
        </p:nvGrpSpPr>
        <p:grpSpPr>
          <a:xfrm>
            <a:off x="8633922" y="4558351"/>
            <a:ext cx="338334" cy="338306"/>
            <a:chOff x="-18270275" y="3710875"/>
            <a:chExt cx="303275" cy="303250"/>
          </a:xfrm>
          <a:solidFill>
            <a:schemeClr val="bg1"/>
          </a:solidFill>
        </p:grpSpPr>
        <p:sp>
          <p:nvSpPr>
            <p:cNvPr id="9" name="Google Shape;8134;p52">
              <a:extLst>
                <a:ext uri="{FF2B5EF4-FFF2-40B4-BE49-F238E27FC236}">
                  <a16:creationId xmlns:a16="http://schemas.microsoft.com/office/drawing/2014/main" id="{26A6304B-A436-4DDE-A275-32251A111A6C}"/>
                </a:ext>
              </a:extLst>
            </p:cNvPr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135;p52">
              <a:extLst>
                <a:ext uri="{FF2B5EF4-FFF2-40B4-BE49-F238E27FC236}">
                  <a16:creationId xmlns:a16="http://schemas.microsoft.com/office/drawing/2014/main" id="{D9FB0DDF-5C66-4850-BA39-AC9F45B6175D}"/>
                </a:ext>
              </a:extLst>
            </p:cNvPr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36;p52">
              <a:extLst>
                <a:ext uri="{FF2B5EF4-FFF2-40B4-BE49-F238E27FC236}">
                  <a16:creationId xmlns:a16="http://schemas.microsoft.com/office/drawing/2014/main" id="{D4DCD67F-91F5-42D6-BD2C-371DE67A6DD3}"/>
                </a:ext>
              </a:extLst>
            </p:cNvPr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37;p52">
              <a:extLst>
                <a:ext uri="{FF2B5EF4-FFF2-40B4-BE49-F238E27FC236}">
                  <a16:creationId xmlns:a16="http://schemas.microsoft.com/office/drawing/2014/main" id="{B3486B37-8EB9-4BAA-A4E8-9332DE70EE65}"/>
                </a:ext>
              </a:extLst>
            </p:cNvPr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38;p52">
              <a:extLst>
                <a:ext uri="{FF2B5EF4-FFF2-40B4-BE49-F238E27FC236}">
                  <a16:creationId xmlns:a16="http://schemas.microsoft.com/office/drawing/2014/main" id="{6E4B2806-D174-4A90-9F3A-6F80CB4049E8}"/>
                </a:ext>
              </a:extLst>
            </p:cNvPr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39;p52">
              <a:extLst>
                <a:ext uri="{FF2B5EF4-FFF2-40B4-BE49-F238E27FC236}">
                  <a16:creationId xmlns:a16="http://schemas.microsoft.com/office/drawing/2014/main" id="{79566FD8-FCED-4C95-8278-759DF341C983}"/>
                </a:ext>
              </a:extLst>
            </p:cNvPr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07694074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.минимализм.геометрический">
  <a:themeElements>
    <a:clrScheme name="Другая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17171"/>
      </a:hlink>
      <a:folHlink>
        <a:srgbClr val="FFFFFF"/>
      </a:folHlink>
    </a:clrScheme>
    <a:fontScheme name="Другая 1">
      <a:majorFont>
        <a:latin typeface="TTFirs-Bold"/>
        <a:ea typeface=""/>
        <a:cs typeface=""/>
      </a:majorFont>
      <a:minorFont>
        <a:latin typeface="TTFirs-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22579</TotalTime>
  <Words>867</Words>
  <Application>Microsoft Office PowerPoint</Application>
  <PresentationFormat>Экран (16:9)</PresentationFormat>
  <Paragraphs>145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Arial</vt:lpstr>
      <vt:lpstr>Calibri</vt:lpstr>
      <vt:lpstr>Courier New</vt:lpstr>
      <vt:lpstr>Monseratt</vt:lpstr>
      <vt:lpstr>Montserrat</vt:lpstr>
      <vt:lpstr>TTFirs-Bold</vt:lpstr>
      <vt:lpstr>TTFirs-Medium</vt:lpstr>
      <vt:lpstr>Wingdings</vt:lpstr>
      <vt:lpstr>字魂58号-创中黑</vt:lpstr>
      <vt:lpstr>Шаблон.минимализм.геометрический</vt:lpstr>
      <vt:lpstr>Презентация PowerPoint</vt:lpstr>
      <vt:lpstr>Африканские лисы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Архитектура решения</vt:lpstr>
      <vt:lpstr>Пользовательский интерфейс</vt:lpstr>
      <vt:lpstr>Пользовательский интерфейс</vt:lpstr>
      <vt:lpstr>Пользовательский интерфейс</vt:lpstr>
      <vt:lpstr>Пользовательский интерфейс</vt:lpstr>
      <vt:lpstr>Пользовательский интерфейс</vt:lpstr>
      <vt:lpstr>Пользовательский интерфейс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</dc:creator>
  <cp:lastModifiedBy>Черных Иван</cp:lastModifiedBy>
  <cp:revision>293</cp:revision>
  <dcterms:created xsi:type="dcterms:W3CDTF">2022-05-19T18:13:56Z</dcterms:created>
  <dcterms:modified xsi:type="dcterms:W3CDTF">2022-11-06T20:47:28Z</dcterms:modified>
</cp:coreProperties>
</file>